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2"/>
  </p:notesMasterIdLst>
  <p:sldIdLst>
    <p:sldId id="256" r:id="rId2"/>
    <p:sldId id="373" r:id="rId3"/>
    <p:sldId id="261" r:id="rId4"/>
    <p:sldId id="498" r:id="rId5"/>
    <p:sldId id="443" r:id="rId6"/>
    <p:sldId id="262" r:id="rId7"/>
    <p:sldId id="258" r:id="rId8"/>
    <p:sldId id="257" r:id="rId9"/>
    <p:sldId id="395" r:id="rId10"/>
    <p:sldId id="515" r:id="rId11"/>
    <p:sldId id="263" r:id="rId12"/>
    <p:sldId id="527" r:id="rId13"/>
    <p:sldId id="505" r:id="rId14"/>
    <p:sldId id="374" r:id="rId15"/>
    <p:sldId id="264" r:id="rId16"/>
    <p:sldId id="439" r:id="rId17"/>
    <p:sldId id="514" r:id="rId18"/>
    <p:sldId id="446" r:id="rId19"/>
    <p:sldId id="266" r:id="rId20"/>
    <p:sldId id="267" r:id="rId21"/>
    <p:sldId id="506" r:id="rId22"/>
    <p:sldId id="283" r:id="rId23"/>
    <p:sldId id="265" r:id="rId24"/>
    <p:sldId id="523" r:id="rId25"/>
    <p:sldId id="516" r:id="rId26"/>
    <p:sldId id="259" r:id="rId27"/>
    <p:sldId id="468" r:id="rId28"/>
    <p:sldId id="469" r:id="rId29"/>
    <p:sldId id="276" r:id="rId30"/>
    <p:sldId id="274" r:id="rId31"/>
    <p:sldId id="273" r:id="rId32"/>
    <p:sldId id="396" r:id="rId33"/>
    <p:sldId id="397" r:id="rId34"/>
    <p:sldId id="507" r:id="rId35"/>
    <p:sldId id="422" r:id="rId36"/>
    <p:sldId id="268" r:id="rId37"/>
    <p:sldId id="400" r:id="rId38"/>
    <p:sldId id="269" r:id="rId39"/>
    <p:sldId id="270" r:id="rId40"/>
    <p:sldId id="272" r:id="rId41"/>
    <p:sldId id="271" r:id="rId42"/>
    <p:sldId id="423" r:id="rId43"/>
    <p:sldId id="412" r:id="rId44"/>
    <p:sldId id="337" r:id="rId45"/>
    <p:sldId id="275" r:id="rId46"/>
    <p:sldId id="401" r:id="rId47"/>
    <p:sldId id="375" r:id="rId48"/>
    <p:sldId id="447" r:id="rId49"/>
    <p:sldId id="391" r:id="rId50"/>
    <p:sldId id="278" r:id="rId51"/>
    <p:sldId id="473" r:id="rId52"/>
    <p:sldId id="493" r:id="rId53"/>
    <p:sldId id="280" r:id="rId54"/>
    <p:sldId id="502" r:id="rId55"/>
    <p:sldId id="281" r:id="rId56"/>
    <p:sldId id="504" r:id="rId57"/>
    <p:sldId id="528" r:id="rId58"/>
    <p:sldId id="282" r:id="rId59"/>
    <p:sldId id="285" r:id="rId60"/>
    <p:sldId id="284" r:id="rId61"/>
    <p:sldId id="402" r:id="rId62"/>
    <p:sldId id="287" r:id="rId63"/>
    <p:sldId id="286" r:id="rId64"/>
    <p:sldId id="288" r:id="rId65"/>
    <p:sldId id="290" r:id="rId66"/>
    <p:sldId id="382" r:id="rId67"/>
    <p:sldId id="292" r:id="rId68"/>
    <p:sldId id="294" r:id="rId69"/>
    <p:sldId id="390" r:id="rId70"/>
    <p:sldId id="343" r:id="rId71"/>
    <p:sldId id="392" r:id="rId72"/>
    <p:sldId id="291" r:id="rId73"/>
    <p:sldId id="418" r:id="rId74"/>
    <p:sldId id="293" r:id="rId75"/>
    <p:sldId id="296" r:id="rId76"/>
    <p:sldId id="299" r:id="rId77"/>
    <p:sldId id="383" r:id="rId78"/>
    <p:sldId id="509" r:id="rId79"/>
    <p:sldId id="298" r:id="rId80"/>
    <p:sldId id="486" r:id="rId81"/>
    <p:sldId id="497" r:id="rId82"/>
    <p:sldId id="467" r:id="rId83"/>
    <p:sldId id="407" r:id="rId84"/>
    <p:sldId id="381" r:id="rId85"/>
    <p:sldId id="302" r:id="rId86"/>
    <p:sldId id="466" r:id="rId87"/>
    <p:sldId id="297" r:id="rId88"/>
    <p:sldId id="301" r:id="rId89"/>
    <p:sldId id="304" r:id="rId90"/>
    <p:sldId id="465" r:id="rId91"/>
    <p:sldId id="303" r:id="rId92"/>
    <p:sldId id="306" r:id="rId93"/>
    <p:sldId id="305" r:id="rId94"/>
    <p:sldId id="488" r:id="rId95"/>
    <p:sldId id="309" r:id="rId96"/>
    <p:sldId id="511" r:id="rId97"/>
    <p:sldId id="510" r:id="rId98"/>
    <p:sldId id="311" r:id="rId99"/>
    <p:sldId id="464" r:id="rId100"/>
    <p:sldId id="307" r:id="rId101"/>
    <p:sldId id="508" r:id="rId102"/>
    <p:sldId id="310" r:id="rId103"/>
    <p:sldId id="472" r:id="rId104"/>
    <p:sldId id="440" r:id="rId105"/>
    <p:sldId id="480" r:id="rId106"/>
    <p:sldId id="308" r:id="rId107"/>
    <p:sldId id="471" r:id="rId108"/>
    <p:sldId id="314" r:id="rId109"/>
    <p:sldId id="463" r:id="rId110"/>
    <p:sldId id="316" r:id="rId111"/>
    <p:sldId id="313" r:id="rId112"/>
    <p:sldId id="462" r:id="rId113"/>
    <p:sldId id="432" r:id="rId114"/>
    <p:sldId id="312" r:id="rId115"/>
    <p:sldId id="487" r:id="rId116"/>
    <p:sldId id="494" r:id="rId117"/>
    <p:sldId id="320" r:id="rId118"/>
    <p:sldId id="461" r:id="rId119"/>
    <p:sldId id="319" r:id="rId120"/>
    <p:sldId id="417" r:id="rId121"/>
    <p:sldId id="479" r:id="rId122"/>
    <p:sldId id="408" r:id="rId123"/>
    <p:sldId id="399" r:id="rId124"/>
    <p:sldId id="460" r:id="rId125"/>
    <p:sldId id="431" r:id="rId126"/>
    <p:sldId id="318" r:id="rId127"/>
    <p:sldId id="322" r:id="rId128"/>
    <p:sldId id="478" r:id="rId129"/>
    <p:sldId id="458" r:id="rId130"/>
    <p:sldId id="379" r:id="rId131"/>
    <p:sldId id="413" r:id="rId132"/>
    <p:sldId id="321" r:id="rId133"/>
    <p:sldId id="325" r:id="rId134"/>
    <p:sldId id="376" r:id="rId135"/>
    <p:sldId id="380" r:id="rId136"/>
    <p:sldId id="324" r:id="rId137"/>
    <p:sldId id="420" r:id="rId138"/>
    <p:sldId id="323" r:id="rId139"/>
    <p:sldId id="386" r:id="rId140"/>
    <p:sldId id="384" r:id="rId141"/>
    <p:sldId id="385" r:id="rId142"/>
    <p:sldId id="326" r:id="rId143"/>
    <p:sldId id="329" r:id="rId144"/>
    <p:sldId id="419" r:id="rId145"/>
    <p:sldId id="328" r:id="rId146"/>
    <p:sldId id="327" r:id="rId147"/>
    <p:sldId id="421" r:id="rId148"/>
    <p:sldId id="398" r:id="rId149"/>
    <p:sldId id="430" r:id="rId150"/>
    <p:sldId id="332" r:id="rId151"/>
    <p:sldId id="331" r:id="rId152"/>
    <p:sldId id="330" r:id="rId153"/>
    <p:sldId id="492" r:id="rId154"/>
    <p:sldId id="336" r:id="rId155"/>
    <p:sldId id="335" r:id="rId156"/>
    <p:sldId id="425" r:id="rId157"/>
    <p:sldId id="457" r:id="rId158"/>
    <p:sldId id="333" r:id="rId159"/>
    <p:sldId id="474" r:id="rId160"/>
    <p:sldId id="340" r:id="rId161"/>
    <p:sldId id="344" r:id="rId162"/>
    <p:sldId id="424" r:id="rId163"/>
    <p:sldId id="452" r:id="rId164"/>
    <p:sldId id="428" r:id="rId165"/>
    <p:sldId id="346" r:id="rId166"/>
    <p:sldId id="433" r:id="rId167"/>
    <p:sldId id="500" r:id="rId168"/>
    <p:sldId id="387" r:id="rId169"/>
    <p:sldId id="345" r:id="rId170"/>
    <p:sldId id="406" r:id="rId171"/>
    <p:sldId id="512" r:id="rId172"/>
    <p:sldId id="441" r:id="rId173"/>
    <p:sldId id="342" r:id="rId174"/>
    <p:sldId id="393" r:id="rId175"/>
    <p:sldId id="389" r:id="rId176"/>
    <p:sldId id="394" r:id="rId177"/>
    <p:sldId id="524" r:id="rId178"/>
    <p:sldId id="350" r:id="rId179"/>
    <p:sldId id="349" r:id="rId180"/>
    <p:sldId id="348" r:id="rId181"/>
    <p:sldId id="525" r:id="rId182"/>
    <p:sldId id="521" r:id="rId183"/>
    <p:sldId id="416" r:id="rId184"/>
    <p:sldId id="455" r:id="rId185"/>
    <p:sldId id="347" r:id="rId186"/>
    <p:sldId id="414" r:id="rId187"/>
    <p:sldId id="353" r:id="rId188"/>
    <p:sldId id="352" r:id="rId189"/>
    <p:sldId id="351" r:id="rId190"/>
    <p:sldId id="526" r:id="rId191"/>
    <p:sldId id="499" r:id="rId192"/>
    <p:sldId id="529" r:id="rId193"/>
    <p:sldId id="354" r:id="rId194"/>
    <p:sldId id="356" r:id="rId195"/>
    <p:sldId id="355" r:id="rId196"/>
    <p:sldId id="405" r:id="rId197"/>
    <p:sldId id="359" r:id="rId198"/>
    <p:sldId id="358" r:id="rId199"/>
    <p:sldId id="357" r:id="rId200"/>
    <p:sldId id="426" r:id="rId201"/>
    <p:sldId id="363" r:id="rId202"/>
    <p:sldId id="362" r:id="rId203"/>
    <p:sldId id="360" r:id="rId204"/>
    <p:sldId id="415" r:id="rId205"/>
    <p:sldId id="427" r:id="rId206"/>
    <p:sldId id="522" r:id="rId207"/>
    <p:sldId id="368" r:id="rId208"/>
    <p:sldId id="434" r:id="rId209"/>
    <p:sldId id="367" r:id="rId210"/>
    <p:sldId id="490" r:id="rId211"/>
    <p:sldId id="366" r:id="rId212"/>
    <p:sldId id="513" r:id="rId213"/>
    <p:sldId id="372" r:id="rId214"/>
    <p:sldId id="365" r:id="rId215"/>
    <p:sldId id="371" r:id="rId216"/>
    <p:sldId id="370" r:id="rId217"/>
    <p:sldId id="403" r:id="rId218"/>
    <p:sldId id="369" r:id="rId219"/>
    <p:sldId id="378" r:id="rId220"/>
    <p:sldId id="411" r:id="rId221"/>
    <p:sldId id="491" r:id="rId222"/>
    <p:sldId id="435" r:id="rId223"/>
    <p:sldId id="409" r:id="rId224"/>
    <p:sldId id="438" r:id="rId225"/>
    <p:sldId id="437" r:id="rId226"/>
    <p:sldId id="476" r:id="rId227"/>
    <p:sldId id="477" r:id="rId228"/>
    <p:sldId id="470" r:id="rId229"/>
    <p:sldId id="436" r:id="rId230"/>
    <p:sldId id="448" r:id="rId231"/>
    <p:sldId id="449" r:id="rId232"/>
    <p:sldId id="445" r:id="rId233"/>
    <p:sldId id="451" r:id="rId234"/>
    <p:sldId id="489" r:id="rId235"/>
    <p:sldId id="453" r:id="rId236"/>
    <p:sldId id="454" r:id="rId237"/>
    <p:sldId id="456" r:id="rId238"/>
    <p:sldId id="518" r:id="rId239"/>
    <p:sldId id="519" r:id="rId240"/>
    <p:sldId id="483" r:id="rId241"/>
    <p:sldId id="485" r:id="rId242"/>
    <p:sldId id="475" r:id="rId243"/>
    <p:sldId id="520" r:id="rId244"/>
    <p:sldId id="481" r:id="rId245"/>
    <p:sldId id="482" r:id="rId246"/>
    <p:sldId id="495" r:id="rId247"/>
    <p:sldId id="496" r:id="rId248"/>
    <p:sldId id="501" r:id="rId249"/>
    <p:sldId id="530" r:id="rId250"/>
    <p:sldId id="517" r:id="rId25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16F51BF-AB3A-465A-8F9C-BB52BEC4C4AD}">
          <p14:sldIdLst>
            <p14:sldId id="256"/>
            <p14:sldId id="373"/>
            <p14:sldId id="261"/>
            <p14:sldId id="498"/>
            <p14:sldId id="443"/>
            <p14:sldId id="262"/>
            <p14:sldId id="258"/>
            <p14:sldId id="257"/>
            <p14:sldId id="395"/>
            <p14:sldId id="515"/>
            <p14:sldId id="263"/>
            <p14:sldId id="527"/>
            <p14:sldId id="505"/>
            <p14:sldId id="374"/>
            <p14:sldId id="264"/>
            <p14:sldId id="439"/>
            <p14:sldId id="514"/>
            <p14:sldId id="446"/>
            <p14:sldId id="266"/>
            <p14:sldId id="267"/>
            <p14:sldId id="506"/>
            <p14:sldId id="283"/>
            <p14:sldId id="265"/>
            <p14:sldId id="523"/>
            <p14:sldId id="516"/>
            <p14:sldId id="259"/>
            <p14:sldId id="468"/>
            <p14:sldId id="469"/>
            <p14:sldId id="276"/>
            <p14:sldId id="274"/>
            <p14:sldId id="273"/>
            <p14:sldId id="396"/>
            <p14:sldId id="397"/>
            <p14:sldId id="507"/>
            <p14:sldId id="422"/>
            <p14:sldId id="268"/>
            <p14:sldId id="400"/>
            <p14:sldId id="269"/>
            <p14:sldId id="270"/>
            <p14:sldId id="272"/>
            <p14:sldId id="271"/>
            <p14:sldId id="423"/>
            <p14:sldId id="412"/>
            <p14:sldId id="337"/>
            <p14:sldId id="275"/>
            <p14:sldId id="401"/>
            <p14:sldId id="375"/>
            <p14:sldId id="447"/>
            <p14:sldId id="391"/>
            <p14:sldId id="278"/>
            <p14:sldId id="473"/>
            <p14:sldId id="493"/>
            <p14:sldId id="280"/>
            <p14:sldId id="502"/>
            <p14:sldId id="281"/>
            <p14:sldId id="504"/>
            <p14:sldId id="528"/>
            <p14:sldId id="282"/>
            <p14:sldId id="285"/>
            <p14:sldId id="284"/>
            <p14:sldId id="402"/>
            <p14:sldId id="287"/>
            <p14:sldId id="286"/>
            <p14:sldId id="288"/>
            <p14:sldId id="290"/>
            <p14:sldId id="382"/>
            <p14:sldId id="292"/>
            <p14:sldId id="294"/>
            <p14:sldId id="390"/>
            <p14:sldId id="343"/>
            <p14:sldId id="392"/>
            <p14:sldId id="291"/>
            <p14:sldId id="418"/>
            <p14:sldId id="293"/>
            <p14:sldId id="296"/>
            <p14:sldId id="299"/>
            <p14:sldId id="383"/>
            <p14:sldId id="509"/>
            <p14:sldId id="298"/>
            <p14:sldId id="486"/>
            <p14:sldId id="497"/>
            <p14:sldId id="467"/>
            <p14:sldId id="407"/>
            <p14:sldId id="381"/>
            <p14:sldId id="302"/>
            <p14:sldId id="466"/>
            <p14:sldId id="297"/>
            <p14:sldId id="301"/>
            <p14:sldId id="304"/>
            <p14:sldId id="465"/>
            <p14:sldId id="303"/>
            <p14:sldId id="306"/>
            <p14:sldId id="305"/>
            <p14:sldId id="488"/>
            <p14:sldId id="309"/>
            <p14:sldId id="511"/>
            <p14:sldId id="510"/>
            <p14:sldId id="311"/>
            <p14:sldId id="464"/>
            <p14:sldId id="307"/>
            <p14:sldId id="508"/>
            <p14:sldId id="310"/>
            <p14:sldId id="472"/>
            <p14:sldId id="440"/>
            <p14:sldId id="480"/>
            <p14:sldId id="308"/>
            <p14:sldId id="471"/>
            <p14:sldId id="314"/>
            <p14:sldId id="463"/>
            <p14:sldId id="316"/>
            <p14:sldId id="313"/>
            <p14:sldId id="462"/>
            <p14:sldId id="432"/>
            <p14:sldId id="312"/>
            <p14:sldId id="487"/>
            <p14:sldId id="494"/>
            <p14:sldId id="320"/>
            <p14:sldId id="461"/>
            <p14:sldId id="319"/>
            <p14:sldId id="417"/>
            <p14:sldId id="479"/>
            <p14:sldId id="408"/>
            <p14:sldId id="399"/>
            <p14:sldId id="460"/>
            <p14:sldId id="431"/>
            <p14:sldId id="318"/>
            <p14:sldId id="322"/>
            <p14:sldId id="478"/>
            <p14:sldId id="458"/>
            <p14:sldId id="379"/>
            <p14:sldId id="413"/>
            <p14:sldId id="321"/>
            <p14:sldId id="325"/>
            <p14:sldId id="376"/>
            <p14:sldId id="380"/>
            <p14:sldId id="324"/>
            <p14:sldId id="420"/>
            <p14:sldId id="323"/>
            <p14:sldId id="386"/>
            <p14:sldId id="384"/>
            <p14:sldId id="385"/>
            <p14:sldId id="326"/>
            <p14:sldId id="329"/>
            <p14:sldId id="419"/>
            <p14:sldId id="328"/>
            <p14:sldId id="327"/>
            <p14:sldId id="421"/>
            <p14:sldId id="398"/>
            <p14:sldId id="430"/>
            <p14:sldId id="332"/>
            <p14:sldId id="331"/>
            <p14:sldId id="330"/>
            <p14:sldId id="492"/>
            <p14:sldId id="336"/>
            <p14:sldId id="335"/>
            <p14:sldId id="425"/>
            <p14:sldId id="457"/>
            <p14:sldId id="333"/>
            <p14:sldId id="474"/>
            <p14:sldId id="340"/>
            <p14:sldId id="344"/>
            <p14:sldId id="424"/>
            <p14:sldId id="452"/>
            <p14:sldId id="428"/>
            <p14:sldId id="346"/>
            <p14:sldId id="433"/>
            <p14:sldId id="500"/>
            <p14:sldId id="387"/>
            <p14:sldId id="345"/>
            <p14:sldId id="406"/>
            <p14:sldId id="512"/>
            <p14:sldId id="441"/>
            <p14:sldId id="342"/>
            <p14:sldId id="393"/>
            <p14:sldId id="389"/>
            <p14:sldId id="394"/>
            <p14:sldId id="524"/>
            <p14:sldId id="350"/>
            <p14:sldId id="349"/>
            <p14:sldId id="348"/>
            <p14:sldId id="525"/>
            <p14:sldId id="521"/>
            <p14:sldId id="416"/>
            <p14:sldId id="455"/>
            <p14:sldId id="347"/>
            <p14:sldId id="414"/>
            <p14:sldId id="353"/>
            <p14:sldId id="352"/>
            <p14:sldId id="351"/>
            <p14:sldId id="526"/>
            <p14:sldId id="499"/>
            <p14:sldId id="529"/>
            <p14:sldId id="354"/>
            <p14:sldId id="356"/>
            <p14:sldId id="355"/>
            <p14:sldId id="405"/>
            <p14:sldId id="359"/>
            <p14:sldId id="358"/>
            <p14:sldId id="357"/>
            <p14:sldId id="426"/>
            <p14:sldId id="363"/>
            <p14:sldId id="362"/>
            <p14:sldId id="360"/>
            <p14:sldId id="415"/>
            <p14:sldId id="427"/>
            <p14:sldId id="522"/>
            <p14:sldId id="368"/>
            <p14:sldId id="434"/>
            <p14:sldId id="367"/>
            <p14:sldId id="490"/>
            <p14:sldId id="366"/>
            <p14:sldId id="513"/>
            <p14:sldId id="372"/>
            <p14:sldId id="365"/>
            <p14:sldId id="371"/>
            <p14:sldId id="370"/>
            <p14:sldId id="403"/>
            <p14:sldId id="369"/>
            <p14:sldId id="378"/>
            <p14:sldId id="411"/>
            <p14:sldId id="491"/>
            <p14:sldId id="435"/>
            <p14:sldId id="409"/>
            <p14:sldId id="438"/>
            <p14:sldId id="437"/>
            <p14:sldId id="476"/>
            <p14:sldId id="477"/>
            <p14:sldId id="470"/>
            <p14:sldId id="436"/>
            <p14:sldId id="448"/>
            <p14:sldId id="449"/>
            <p14:sldId id="445"/>
            <p14:sldId id="451"/>
            <p14:sldId id="489"/>
            <p14:sldId id="453"/>
            <p14:sldId id="454"/>
            <p14:sldId id="456"/>
            <p14:sldId id="518"/>
            <p14:sldId id="519"/>
            <p14:sldId id="483"/>
            <p14:sldId id="485"/>
            <p14:sldId id="475"/>
            <p14:sldId id="520"/>
            <p14:sldId id="481"/>
            <p14:sldId id="482"/>
            <p14:sldId id="495"/>
          </p14:sldIdLst>
        </p14:section>
        <p14:section name="Untitled Section" id="{1766A79C-BC14-4E54-99F1-3EC3D5147586}">
          <p14:sldIdLst>
            <p14:sldId id="496"/>
            <p14:sldId id="501"/>
            <p14:sldId id="530"/>
            <p14:sldId id="51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670" autoAdjust="0"/>
    <p:restoredTop sz="87986" autoAdjust="0"/>
  </p:normalViewPr>
  <p:slideViewPr>
    <p:cSldViewPr>
      <p:cViewPr varScale="1">
        <p:scale>
          <a:sx n="89" d="100"/>
          <a:sy n="89" d="100"/>
        </p:scale>
        <p:origin x="90" y="23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7912"/>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slide" Target="slides/slide21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3" Type="http://schemas.openxmlformats.org/officeDocument/2006/relationships/slide" Target="slides/slide232.xml"/><Relationship Id="rId238" Type="http://schemas.openxmlformats.org/officeDocument/2006/relationships/slide" Target="slides/slide237.xml"/><Relationship Id="rId254" Type="http://schemas.openxmlformats.org/officeDocument/2006/relationships/viewProps" Target="viewProps.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slide" Target="slides/slide227.xml"/><Relationship Id="rId244" Type="http://schemas.openxmlformats.org/officeDocument/2006/relationships/slide" Target="slides/slide243.xml"/><Relationship Id="rId249" Type="http://schemas.openxmlformats.org/officeDocument/2006/relationships/slide" Target="slides/slide24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50" Type="http://schemas.openxmlformats.org/officeDocument/2006/relationships/slide" Target="slides/slide249.xml"/><Relationship Id="rId255" Type="http://schemas.openxmlformats.org/officeDocument/2006/relationships/theme" Target="theme/theme1.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tableStyles" Target="tableStyles.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notesMaster" Target="notesMasters/notesMaster1.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presProps" Target="presProp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9F3C6C6-D633-4CE2-BFD2-FF7BFD8CF729}" type="datetimeFigureOut">
              <a:rPr lang="en-US" smtClean="0"/>
              <a:pPr/>
              <a:t>5/8/2017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384B78-058F-4035-AED0-8A9741ED0B33}" type="slidenum">
              <a:rPr lang="en-US" smtClean="0"/>
              <a:pPr/>
              <a:t>‹#›</a:t>
            </a:fld>
            <a:endParaRPr lang="en-US"/>
          </a:p>
        </p:txBody>
      </p:sp>
    </p:spTree>
    <p:extLst>
      <p:ext uri="{BB962C8B-B14F-4D97-AF65-F5344CB8AC3E}">
        <p14:creationId xmlns:p14="http://schemas.microsoft.com/office/powerpoint/2010/main" val="30047148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acebook.com/City-of-Brunswick-Maryland-History-Commission-141133759673459/"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A384B78-058F-4035-AED0-8A9741ED0B33}" type="slidenum">
              <a:rPr lang="en-US" smtClean="0"/>
              <a:pPr/>
              <a:t>3</a:t>
            </a:fld>
            <a:endParaRPr lang="en-US"/>
          </a:p>
        </p:txBody>
      </p:sp>
    </p:spTree>
    <p:extLst>
      <p:ext uri="{BB962C8B-B14F-4D97-AF65-F5344CB8AC3E}">
        <p14:creationId xmlns:p14="http://schemas.microsoft.com/office/powerpoint/2010/main" val="42487280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Catoctin Clarion News </a:t>
            </a:r>
            <a:r>
              <a:rPr lang="en-US" dirty="0" err="1" smtClean="0"/>
              <a:t>Mechanicstown</a:t>
            </a:r>
            <a:r>
              <a:rPr lang="en-US" dirty="0" smtClean="0"/>
              <a:t>, Md.</a:t>
            </a:r>
            <a:endParaRPr lang="en-US" dirty="0"/>
          </a:p>
        </p:txBody>
      </p:sp>
      <p:sp>
        <p:nvSpPr>
          <p:cNvPr id="4" name="Slide Number Placeholder 3"/>
          <p:cNvSpPr>
            <a:spLocks noGrp="1"/>
          </p:cNvSpPr>
          <p:nvPr>
            <p:ph type="sldNum" sz="quarter" idx="10"/>
          </p:nvPr>
        </p:nvSpPr>
        <p:spPr/>
        <p:txBody>
          <a:bodyPr/>
          <a:lstStyle/>
          <a:p>
            <a:fld id="{7A384B78-058F-4035-AED0-8A9741ED0B33}" type="slidenum">
              <a:rPr lang="en-US" smtClean="0"/>
              <a:pPr/>
              <a:t>24</a:t>
            </a:fld>
            <a:endParaRPr lang="en-US"/>
          </a:p>
        </p:txBody>
      </p:sp>
    </p:spTree>
    <p:extLst>
      <p:ext uri="{BB962C8B-B14F-4D97-AF65-F5344CB8AC3E}">
        <p14:creationId xmlns:p14="http://schemas.microsoft.com/office/powerpoint/2010/main" val="27429169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Democratic Advocate a Westminster news paper Oct 1922.</a:t>
            </a:r>
            <a:endParaRPr lang="en-US" dirty="0"/>
          </a:p>
        </p:txBody>
      </p:sp>
      <p:sp>
        <p:nvSpPr>
          <p:cNvPr id="4" name="Slide Number Placeholder 3"/>
          <p:cNvSpPr>
            <a:spLocks noGrp="1"/>
          </p:cNvSpPr>
          <p:nvPr>
            <p:ph type="sldNum" sz="quarter" idx="10"/>
          </p:nvPr>
        </p:nvSpPr>
        <p:spPr/>
        <p:txBody>
          <a:bodyPr/>
          <a:lstStyle/>
          <a:p>
            <a:fld id="{7A384B78-058F-4035-AED0-8A9741ED0B33}" type="slidenum">
              <a:rPr lang="en-US" smtClean="0"/>
              <a:pPr/>
              <a:t>25</a:t>
            </a:fld>
            <a:endParaRPr lang="en-US"/>
          </a:p>
        </p:txBody>
      </p:sp>
    </p:spTree>
    <p:extLst>
      <p:ext uri="{BB962C8B-B14F-4D97-AF65-F5344CB8AC3E}">
        <p14:creationId xmlns:p14="http://schemas.microsoft.com/office/powerpoint/2010/main" val="25098974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date for these Offices was taken from a Men’s Business Directory of Brunswick. On the add is a picture of the 1922 LaFrance the add said this is a new engine.</a:t>
            </a:r>
            <a:endParaRPr lang="en-US" dirty="0"/>
          </a:p>
        </p:txBody>
      </p:sp>
      <p:sp>
        <p:nvSpPr>
          <p:cNvPr id="4" name="Slide Number Placeholder 3"/>
          <p:cNvSpPr>
            <a:spLocks noGrp="1"/>
          </p:cNvSpPr>
          <p:nvPr>
            <p:ph type="sldNum" sz="quarter" idx="10"/>
          </p:nvPr>
        </p:nvSpPr>
        <p:spPr/>
        <p:txBody>
          <a:bodyPr/>
          <a:lstStyle/>
          <a:p>
            <a:fld id="{7A384B78-058F-4035-AED0-8A9741ED0B33}" type="slidenum">
              <a:rPr lang="en-US" smtClean="0"/>
              <a:pPr/>
              <a:t>28</a:t>
            </a:fld>
            <a:endParaRPr lang="en-US"/>
          </a:p>
        </p:txBody>
      </p:sp>
    </p:spTree>
    <p:extLst>
      <p:ext uri="{BB962C8B-B14F-4D97-AF65-F5344CB8AC3E}">
        <p14:creationId xmlns:p14="http://schemas.microsoft.com/office/powerpoint/2010/main" val="21847253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384B78-058F-4035-AED0-8A9741ED0B33}" type="slidenum">
              <a:rPr lang="en-US" smtClean="0"/>
              <a:pPr/>
              <a:t>30</a:t>
            </a:fld>
            <a:endParaRPr lang="en-US"/>
          </a:p>
        </p:txBody>
      </p:sp>
    </p:spTree>
    <p:extLst>
      <p:ext uri="{BB962C8B-B14F-4D97-AF65-F5344CB8AC3E}">
        <p14:creationId xmlns:p14="http://schemas.microsoft.com/office/powerpoint/2010/main" val="31853554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A384B78-058F-4035-AED0-8A9741ED0B33}" type="slidenum">
              <a:rPr lang="en-US" smtClean="0"/>
              <a:pPr/>
              <a:t>31</a:t>
            </a:fld>
            <a:endParaRPr lang="en-US"/>
          </a:p>
        </p:txBody>
      </p:sp>
    </p:spTree>
    <p:extLst>
      <p:ext uri="{BB962C8B-B14F-4D97-AF65-F5344CB8AC3E}">
        <p14:creationId xmlns:p14="http://schemas.microsoft.com/office/powerpoint/2010/main" val="41981019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384B78-058F-4035-AED0-8A9741ED0B33}" type="slidenum">
              <a:rPr lang="en-US" smtClean="0"/>
              <a:pPr/>
              <a:t>33</a:t>
            </a:fld>
            <a:endParaRPr lang="en-US"/>
          </a:p>
        </p:txBody>
      </p:sp>
    </p:spTree>
    <p:extLst>
      <p:ext uri="{BB962C8B-B14F-4D97-AF65-F5344CB8AC3E}">
        <p14:creationId xmlns:p14="http://schemas.microsoft.com/office/powerpoint/2010/main" val="12723992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384B78-058F-4035-AED0-8A9741ED0B33}" type="slidenum">
              <a:rPr lang="en-US" smtClean="0"/>
              <a:pPr/>
              <a:t>35</a:t>
            </a:fld>
            <a:endParaRPr lang="en-US"/>
          </a:p>
        </p:txBody>
      </p:sp>
    </p:spTree>
    <p:extLst>
      <p:ext uri="{BB962C8B-B14F-4D97-AF65-F5344CB8AC3E}">
        <p14:creationId xmlns:p14="http://schemas.microsoft.com/office/powerpoint/2010/main" val="4416435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384B78-058F-4035-AED0-8A9741ED0B33}" type="slidenum">
              <a:rPr lang="en-US" smtClean="0"/>
              <a:pPr/>
              <a:t>40</a:t>
            </a:fld>
            <a:endParaRPr lang="en-US"/>
          </a:p>
        </p:txBody>
      </p:sp>
    </p:spTree>
    <p:extLst>
      <p:ext uri="{BB962C8B-B14F-4D97-AF65-F5344CB8AC3E}">
        <p14:creationId xmlns:p14="http://schemas.microsoft.com/office/powerpoint/2010/main" val="32935860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solidFill>
                  <a:srgbClr val="FF0000"/>
                </a:solidFill>
              </a:rPr>
              <a:t>                      </a:t>
            </a:r>
            <a:r>
              <a:rPr lang="en-US" b="1" dirty="0" smtClean="0">
                <a:solidFill>
                  <a:srgbClr val="FF0000"/>
                </a:solidFill>
              </a:rPr>
              <a:t>1940 Officers of Brunswick Volunteer Fire Company</a:t>
            </a:r>
            <a:endParaRPr lang="en-US" b="1" dirty="0">
              <a:solidFill>
                <a:srgbClr val="FF0000"/>
              </a:solidFill>
            </a:endParaRPr>
          </a:p>
        </p:txBody>
      </p:sp>
      <p:sp>
        <p:nvSpPr>
          <p:cNvPr id="4" name="Slide Number Placeholder 3"/>
          <p:cNvSpPr>
            <a:spLocks noGrp="1"/>
          </p:cNvSpPr>
          <p:nvPr>
            <p:ph type="sldNum" sz="quarter" idx="10"/>
          </p:nvPr>
        </p:nvSpPr>
        <p:spPr/>
        <p:txBody>
          <a:bodyPr/>
          <a:lstStyle/>
          <a:p>
            <a:fld id="{60C56B60-129E-4BB8-9619-3343648A77CD}" type="slidenum">
              <a:rPr lang="en-US" smtClean="0"/>
              <a:pPr/>
              <a:t>48</a:t>
            </a:fld>
            <a:endParaRPr lang="en-US"/>
          </a:p>
        </p:txBody>
      </p:sp>
    </p:spTree>
    <p:extLst>
      <p:ext uri="{BB962C8B-B14F-4D97-AF65-F5344CB8AC3E}">
        <p14:creationId xmlns:p14="http://schemas.microsoft.com/office/powerpoint/2010/main" val="42706238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384B78-058F-4035-AED0-8A9741ED0B33}" type="slidenum">
              <a:rPr lang="en-US" smtClean="0"/>
              <a:pPr/>
              <a:t>51</a:t>
            </a:fld>
            <a:endParaRPr lang="en-US"/>
          </a:p>
        </p:txBody>
      </p:sp>
    </p:spTree>
    <p:extLst>
      <p:ext uri="{BB962C8B-B14F-4D97-AF65-F5344CB8AC3E}">
        <p14:creationId xmlns:p14="http://schemas.microsoft.com/office/powerpoint/2010/main" val="41646204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L/R Mayor and Council, </a:t>
            </a:r>
            <a:r>
              <a:rPr lang="en-US" dirty="0" err="1" smtClean="0"/>
              <a:t>J.Reister</a:t>
            </a:r>
            <a:r>
              <a:rPr lang="en-US" dirty="0" smtClean="0"/>
              <a:t>,</a:t>
            </a:r>
            <a:r>
              <a:rPr lang="en-US" baseline="0" dirty="0" smtClean="0"/>
              <a:t> </a:t>
            </a:r>
            <a:r>
              <a:rPr lang="en-US" baseline="0" dirty="0" err="1" smtClean="0"/>
              <a:t>J.Mantella</a:t>
            </a:r>
            <a:r>
              <a:rPr lang="en-US" baseline="0" dirty="0" smtClean="0"/>
              <a:t>, J.T. Martin, Edward C. Shafer Mayor, W. Richard, S.T. Miller, T.L. </a:t>
            </a:r>
            <a:r>
              <a:rPr lang="en-US" baseline="0" dirty="0" err="1" smtClean="0"/>
              <a:t>Jordons</a:t>
            </a:r>
            <a:r>
              <a:rPr lang="en-US" baseline="0" dirty="0" smtClean="0"/>
              <a:t>. Mayor and Council of Brunswick.</a:t>
            </a:r>
          </a:p>
          <a:p>
            <a:r>
              <a:rPr lang="en-US" baseline="0" dirty="0" smtClean="0"/>
              <a:t>Note: The railroad tracks in the rear. This fire house side on the south side of Potomac </a:t>
            </a:r>
            <a:r>
              <a:rPr lang="en-US" baseline="0" smtClean="0"/>
              <a:t>St across from 1</a:t>
            </a:r>
            <a:r>
              <a:rPr lang="en-US" baseline="30000" smtClean="0"/>
              <a:t>st</a:t>
            </a:r>
            <a:r>
              <a:rPr lang="en-US" baseline="0" smtClean="0"/>
              <a:t> Ave.</a:t>
            </a:r>
            <a:endParaRPr lang="en-US" baseline="0" dirty="0" smtClean="0"/>
          </a:p>
        </p:txBody>
      </p:sp>
      <p:sp>
        <p:nvSpPr>
          <p:cNvPr id="4" name="Slide Number Placeholder 3"/>
          <p:cNvSpPr>
            <a:spLocks noGrp="1"/>
          </p:cNvSpPr>
          <p:nvPr>
            <p:ph type="sldNum" sz="quarter" idx="10"/>
          </p:nvPr>
        </p:nvSpPr>
        <p:spPr/>
        <p:txBody>
          <a:bodyPr/>
          <a:lstStyle/>
          <a:p>
            <a:fld id="{7A384B78-058F-4035-AED0-8A9741ED0B33}" type="slidenum">
              <a:rPr lang="en-US" smtClean="0"/>
              <a:pPr/>
              <a:t>5</a:t>
            </a:fld>
            <a:endParaRPr lang="en-US"/>
          </a:p>
        </p:txBody>
      </p:sp>
    </p:spTree>
    <p:extLst>
      <p:ext uri="{BB962C8B-B14F-4D97-AF65-F5344CB8AC3E}">
        <p14:creationId xmlns:p14="http://schemas.microsoft.com/office/powerpoint/2010/main" val="37878716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Right seated </a:t>
            </a:r>
            <a:r>
              <a:rPr lang="en-US" dirty="0" err="1" smtClean="0"/>
              <a:t>Conner,Conner</a:t>
            </a:r>
            <a:r>
              <a:rPr lang="en-US" dirty="0" smtClean="0"/>
              <a:t>, George </a:t>
            </a:r>
            <a:r>
              <a:rPr lang="en-US" dirty="0" err="1" smtClean="0"/>
              <a:t>Strickler</a:t>
            </a:r>
            <a:r>
              <a:rPr lang="en-US" dirty="0" smtClean="0"/>
              <a:t> the rest unknown</a:t>
            </a:r>
          </a:p>
          <a:p>
            <a:r>
              <a:rPr lang="en-US" dirty="0" smtClean="0"/>
              <a:t>Right Standing Floyd </a:t>
            </a:r>
            <a:r>
              <a:rPr lang="en-US" dirty="0" err="1" smtClean="0"/>
              <a:t>Strickler</a:t>
            </a:r>
            <a:r>
              <a:rPr lang="en-US" dirty="0" smtClean="0"/>
              <a:t> Freddy</a:t>
            </a:r>
            <a:r>
              <a:rPr lang="en-US" baseline="0" dirty="0" smtClean="0"/>
              <a:t> Moore unknown</a:t>
            </a:r>
          </a:p>
          <a:p>
            <a:r>
              <a:rPr lang="en-US" baseline="0" dirty="0" smtClean="0"/>
              <a:t>Left Seated ?? Connor, ?, Bowers, Donald Dixon,??????</a:t>
            </a:r>
          </a:p>
          <a:p>
            <a:r>
              <a:rPr lang="en-US" baseline="0" dirty="0" smtClean="0"/>
              <a:t>Left Standing unknown ???</a:t>
            </a:r>
          </a:p>
          <a:p>
            <a:r>
              <a:rPr lang="en-US" baseline="0" dirty="0" smtClean="0"/>
              <a:t>At the head of the table is believed to be Stanley </a:t>
            </a:r>
            <a:r>
              <a:rPr lang="en-US" baseline="0" dirty="0" err="1" smtClean="0"/>
              <a:t>Virts</a:t>
            </a:r>
            <a:endParaRPr lang="en-US" dirty="0" smtClean="0"/>
          </a:p>
          <a:p>
            <a:endParaRPr lang="en-US" dirty="0"/>
          </a:p>
        </p:txBody>
      </p:sp>
      <p:sp>
        <p:nvSpPr>
          <p:cNvPr id="4" name="Slide Number Placeholder 3"/>
          <p:cNvSpPr>
            <a:spLocks noGrp="1"/>
          </p:cNvSpPr>
          <p:nvPr>
            <p:ph type="sldNum" sz="quarter" idx="10"/>
          </p:nvPr>
        </p:nvSpPr>
        <p:spPr/>
        <p:txBody>
          <a:bodyPr/>
          <a:lstStyle/>
          <a:p>
            <a:fld id="{7A384B78-058F-4035-AED0-8A9741ED0B33}" type="slidenum">
              <a:rPr lang="en-US" smtClean="0"/>
              <a:pPr/>
              <a:t>54</a:t>
            </a:fld>
            <a:endParaRPr lang="en-US"/>
          </a:p>
        </p:txBody>
      </p:sp>
    </p:spTree>
    <p:extLst>
      <p:ext uri="{BB962C8B-B14F-4D97-AF65-F5344CB8AC3E}">
        <p14:creationId xmlns:p14="http://schemas.microsoft.com/office/powerpoint/2010/main" val="1098091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Glenn Cooper the father</a:t>
            </a:r>
            <a:r>
              <a:rPr lang="en-US" baseline="0" dirty="0" smtClean="0"/>
              <a:t> of Herald, Mary Ann and Donald.</a:t>
            </a:r>
            <a:endParaRPr lang="en-US" dirty="0"/>
          </a:p>
        </p:txBody>
      </p:sp>
      <p:sp>
        <p:nvSpPr>
          <p:cNvPr id="4" name="Slide Number Placeholder 3"/>
          <p:cNvSpPr>
            <a:spLocks noGrp="1"/>
          </p:cNvSpPr>
          <p:nvPr>
            <p:ph type="sldNum" sz="quarter" idx="10"/>
          </p:nvPr>
        </p:nvSpPr>
        <p:spPr/>
        <p:txBody>
          <a:bodyPr/>
          <a:lstStyle/>
          <a:p>
            <a:fld id="{7A384B78-058F-4035-AED0-8A9741ED0B33}" type="slidenum">
              <a:rPr lang="en-US" smtClean="0"/>
              <a:pPr/>
              <a:t>56</a:t>
            </a:fld>
            <a:endParaRPr lang="en-US"/>
          </a:p>
        </p:txBody>
      </p:sp>
    </p:spTree>
    <p:extLst>
      <p:ext uri="{BB962C8B-B14F-4D97-AF65-F5344CB8AC3E}">
        <p14:creationId xmlns:p14="http://schemas.microsoft.com/office/powerpoint/2010/main" val="7692956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Chevy car belonged to Walter S Rice. Note the letter Brunswick Vol Fire Company are not on the building yet.</a:t>
            </a:r>
            <a:endParaRPr lang="en-US" dirty="0"/>
          </a:p>
        </p:txBody>
      </p:sp>
      <p:sp>
        <p:nvSpPr>
          <p:cNvPr id="4" name="Slide Number Placeholder 3"/>
          <p:cNvSpPr>
            <a:spLocks noGrp="1"/>
          </p:cNvSpPr>
          <p:nvPr>
            <p:ph type="sldNum" sz="quarter" idx="10"/>
          </p:nvPr>
        </p:nvSpPr>
        <p:spPr/>
        <p:txBody>
          <a:bodyPr/>
          <a:lstStyle/>
          <a:p>
            <a:fld id="{7A384B78-058F-4035-AED0-8A9741ED0B33}" type="slidenum">
              <a:rPr lang="en-US" smtClean="0"/>
              <a:pPr/>
              <a:t>64</a:t>
            </a:fld>
            <a:endParaRPr lang="en-US"/>
          </a:p>
        </p:txBody>
      </p:sp>
    </p:spTree>
    <p:extLst>
      <p:ext uri="{BB962C8B-B14F-4D97-AF65-F5344CB8AC3E}">
        <p14:creationId xmlns:p14="http://schemas.microsoft.com/office/powerpoint/2010/main" val="31753852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Picture taken on East A Street in front of the </a:t>
            </a:r>
            <a:r>
              <a:rPr lang="en-US" dirty="0" err="1" smtClean="0"/>
              <a:t>Strailmen</a:t>
            </a:r>
            <a:r>
              <a:rPr lang="en-US" dirty="0" smtClean="0"/>
              <a:t> House</a:t>
            </a:r>
            <a:endParaRPr lang="en-US" dirty="0"/>
          </a:p>
        </p:txBody>
      </p:sp>
      <p:sp>
        <p:nvSpPr>
          <p:cNvPr id="4" name="Slide Number Placeholder 3"/>
          <p:cNvSpPr>
            <a:spLocks noGrp="1"/>
          </p:cNvSpPr>
          <p:nvPr>
            <p:ph type="sldNum" sz="quarter" idx="10"/>
          </p:nvPr>
        </p:nvSpPr>
        <p:spPr/>
        <p:txBody>
          <a:bodyPr/>
          <a:lstStyle/>
          <a:p>
            <a:fld id="{7A384B78-058F-4035-AED0-8A9741ED0B33}" type="slidenum">
              <a:rPr lang="en-US" smtClean="0"/>
              <a:pPr/>
              <a:t>66</a:t>
            </a:fld>
            <a:endParaRPr lang="en-US"/>
          </a:p>
        </p:txBody>
      </p:sp>
    </p:spTree>
    <p:extLst>
      <p:ext uri="{BB962C8B-B14F-4D97-AF65-F5344CB8AC3E}">
        <p14:creationId xmlns:p14="http://schemas.microsoft.com/office/powerpoint/2010/main" val="12571182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384B78-058F-4035-AED0-8A9741ED0B33}" type="slidenum">
              <a:rPr lang="en-US" smtClean="0"/>
              <a:pPr/>
              <a:t>67</a:t>
            </a:fld>
            <a:endParaRPr lang="en-US"/>
          </a:p>
        </p:txBody>
      </p:sp>
    </p:spTree>
    <p:extLst>
      <p:ext uri="{BB962C8B-B14F-4D97-AF65-F5344CB8AC3E}">
        <p14:creationId xmlns:p14="http://schemas.microsoft.com/office/powerpoint/2010/main" val="38838024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Ms. Robinson</a:t>
            </a:r>
            <a:r>
              <a:rPr lang="en-US" baseline="0" dirty="0" smtClean="0"/>
              <a:t> the teacher, </a:t>
            </a:r>
            <a:r>
              <a:rPr lang="en-US" dirty="0" smtClean="0"/>
              <a:t>Mayor</a:t>
            </a:r>
            <a:r>
              <a:rPr lang="en-US" baseline="0" dirty="0" smtClean="0"/>
              <a:t> Cummings placing hat on child. Harwood “</a:t>
            </a:r>
            <a:r>
              <a:rPr lang="en-US" baseline="0" dirty="0" err="1" smtClean="0"/>
              <a:t>Dr</a:t>
            </a:r>
            <a:r>
              <a:rPr lang="en-US" baseline="0" dirty="0" smtClean="0"/>
              <a:t>” Watson and </a:t>
            </a:r>
            <a:r>
              <a:rPr lang="en-US" baseline="0" dirty="0" err="1" smtClean="0"/>
              <a:t>Philco</a:t>
            </a:r>
            <a:r>
              <a:rPr lang="en-US" baseline="0" dirty="0" smtClean="0"/>
              <a:t> </a:t>
            </a:r>
            <a:r>
              <a:rPr lang="en-US" baseline="0" dirty="0" err="1" smtClean="0"/>
              <a:t>Phillps</a:t>
            </a:r>
            <a:r>
              <a:rPr lang="en-US" baseline="0" dirty="0" smtClean="0"/>
              <a:t> are in the background and H.E.(Sonny) Cannon.</a:t>
            </a:r>
            <a:endParaRPr lang="en-US" dirty="0"/>
          </a:p>
        </p:txBody>
      </p:sp>
      <p:sp>
        <p:nvSpPr>
          <p:cNvPr id="4" name="Slide Number Placeholder 3"/>
          <p:cNvSpPr>
            <a:spLocks noGrp="1"/>
          </p:cNvSpPr>
          <p:nvPr>
            <p:ph type="sldNum" sz="quarter" idx="10"/>
          </p:nvPr>
        </p:nvSpPr>
        <p:spPr/>
        <p:txBody>
          <a:bodyPr/>
          <a:lstStyle/>
          <a:p>
            <a:fld id="{7A384B78-058F-4035-AED0-8A9741ED0B33}" type="slidenum">
              <a:rPr lang="en-US" smtClean="0"/>
              <a:pPr/>
              <a:t>70</a:t>
            </a:fld>
            <a:endParaRPr lang="en-US"/>
          </a:p>
        </p:txBody>
      </p:sp>
    </p:spTree>
    <p:extLst>
      <p:ext uri="{BB962C8B-B14F-4D97-AF65-F5344CB8AC3E}">
        <p14:creationId xmlns:p14="http://schemas.microsoft.com/office/powerpoint/2010/main" val="38331072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L/R Pete </a:t>
            </a:r>
            <a:r>
              <a:rPr lang="en-US" dirty="0" err="1" smtClean="0"/>
              <a:t>Virts</a:t>
            </a:r>
            <a:r>
              <a:rPr lang="en-US" dirty="0" smtClean="0"/>
              <a:t> children on the end Walter Rice engineer</a:t>
            </a:r>
            <a:endParaRPr lang="en-US" dirty="0"/>
          </a:p>
        </p:txBody>
      </p:sp>
      <p:sp>
        <p:nvSpPr>
          <p:cNvPr id="4" name="Slide Number Placeholder 3"/>
          <p:cNvSpPr>
            <a:spLocks noGrp="1"/>
          </p:cNvSpPr>
          <p:nvPr>
            <p:ph type="sldNum" sz="quarter" idx="10"/>
          </p:nvPr>
        </p:nvSpPr>
        <p:spPr/>
        <p:txBody>
          <a:bodyPr/>
          <a:lstStyle/>
          <a:p>
            <a:fld id="{7A384B78-058F-4035-AED0-8A9741ED0B33}" type="slidenum">
              <a:rPr lang="en-US" smtClean="0"/>
              <a:pPr/>
              <a:t>71</a:t>
            </a:fld>
            <a:endParaRPr lang="en-US"/>
          </a:p>
        </p:txBody>
      </p:sp>
    </p:spTree>
    <p:extLst>
      <p:ext uri="{BB962C8B-B14F-4D97-AF65-F5344CB8AC3E}">
        <p14:creationId xmlns:p14="http://schemas.microsoft.com/office/powerpoint/2010/main" val="38678952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L/R W. Charlie</a:t>
            </a:r>
            <a:r>
              <a:rPr lang="en-US" baseline="0" dirty="0" smtClean="0"/>
              <a:t> Smith, Sonny Cannon, James Cummings, Santa Ed Shipley, Walter S Rice Engineer the years is about 1955 on the stage </a:t>
            </a:r>
          </a:p>
          <a:p>
            <a:r>
              <a:rPr lang="en-US" baseline="0" dirty="0" smtClean="0"/>
              <a:t>of the fire hall on Potomac Street.</a:t>
            </a:r>
            <a:endParaRPr lang="en-US" dirty="0"/>
          </a:p>
        </p:txBody>
      </p:sp>
      <p:sp>
        <p:nvSpPr>
          <p:cNvPr id="4" name="Slide Number Placeholder 3"/>
          <p:cNvSpPr>
            <a:spLocks noGrp="1"/>
          </p:cNvSpPr>
          <p:nvPr>
            <p:ph type="sldNum" sz="quarter" idx="10"/>
          </p:nvPr>
        </p:nvSpPr>
        <p:spPr/>
        <p:txBody>
          <a:bodyPr/>
          <a:lstStyle/>
          <a:p>
            <a:fld id="{7A384B78-058F-4035-AED0-8A9741ED0B33}" type="slidenum">
              <a:rPr lang="en-US" smtClean="0"/>
              <a:pPr/>
              <a:t>73</a:t>
            </a:fld>
            <a:endParaRPr lang="en-US"/>
          </a:p>
        </p:txBody>
      </p:sp>
    </p:spTree>
    <p:extLst>
      <p:ext uri="{BB962C8B-B14F-4D97-AF65-F5344CB8AC3E}">
        <p14:creationId xmlns:p14="http://schemas.microsoft.com/office/powerpoint/2010/main" val="1385406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384B78-058F-4035-AED0-8A9741ED0B33}" type="slidenum">
              <a:rPr lang="en-US" smtClean="0"/>
              <a:pPr/>
              <a:t>76</a:t>
            </a:fld>
            <a:endParaRPr lang="en-US"/>
          </a:p>
        </p:txBody>
      </p:sp>
    </p:spTree>
    <p:extLst>
      <p:ext uri="{BB962C8B-B14F-4D97-AF65-F5344CB8AC3E}">
        <p14:creationId xmlns:p14="http://schemas.microsoft.com/office/powerpoint/2010/main" val="35549080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Back row L/R Jim Dixon, Frank </a:t>
            </a:r>
            <a:r>
              <a:rPr lang="en-US" dirty="0" err="1" smtClean="0"/>
              <a:t>Migleo</a:t>
            </a:r>
            <a:r>
              <a:rPr lang="en-US" dirty="0" smtClean="0"/>
              <a:t>, Doug Fry, Clare </a:t>
            </a:r>
            <a:r>
              <a:rPr lang="en-US" dirty="0" err="1" smtClean="0"/>
              <a:t>Ebersole</a:t>
            </a:r>
            <a:r>
              <a:rPr lang="en-US" dirty="0" smtClean="0"/>
              <a:t>, Web Bennett, Ham Hahn</a:t>
            </a:r>
          </a:p>
          <a:p>
            <a:r>
              <a:rPr lang="en-US" dirty="0" smtClean="0"/>
              <a:t>Front</a:t>
            </a:r>
            <a:r>
              <a:rPr lang="en-US" baseline="0" dirty="0" smtClean="0"/>
              <a:t> L/R Pete </a:t>
            </a:r>
            <a:r>
              <a:rPr lang="en-US" baseline="0" dirty="0" err="1" smtClean="0"/>
              <a:t>Virts</a:t>
            </a:r>
            <a:r>
              <a:rPr lang="en-US" baseline="0" dirty="0" smtClean="0"/>
              <a:t>, Bud Harrison</a:t>
            </a:r>
            <a:endParaRPr lang="en-US" dirty="0"/>
          </a:p>
        </p:txBody>
      </p:sp>
      <p:sp>
        <p:nvSpPr>
          <p:cNvPr id="4" name="Slide Number Placeholder 3"/>
          <p:cNvSpPr>
            <a:spLocks noGrp="1"/>
          </p:cNvSpPr>
          <p:nvPr>
            <p:ph type="sldNum" sz="quarter" idx="10"/>
          </p:nvPr>
        </p:nvSpPr>
        <p:spPr/>
        <p:txBody>
          <a:bodyPr/>
          <a:lstStyle/>
          <a:p>
            <a:fld id="{7A384B78-058F-4035-AED0-8A9741ED0B33}" type="slidenum">
              <a:rPr lang="en-US" smtClean="0"/>
              <a:pPr/>
              <a:t>78</a:t>
            </a:fld>
            <a:endParaRPr lang="en-US"/>
          </a:p>
        </p:txBody>
      </p:sp>
    </p:spTree>
    <p:extLst>
      <p:ext uri="{BB962C8B-B14F-4D97-AF65-F5344CB8AC3E}">
        <p14:creationId xmlns:p14="http://schemas.microsoft.com/office/powerpoint/2010/main" val="15443001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After looking at photographs in the Historical</a:t>
            </a:r>
            <a:r>
              <a:rPr lang="en-US" baseline="0" dirty="0" smtClean="0"/>
              <a:t> Study by Edward D Smith of the C&amp;O Canal for the US Park Services, It is believed the B.P. Crampton Company is what was known as the Old Mill that stood on the south side of the railroad as you entered the old bridge to Virginia.</a:t>
            </a:r>
            <a:endParaRPr lang="en-US" dirty="0"/>
          </a:p>
        </p:txBody>
      </p:sp>
      <p:sp>
        <p:nvSpPr>
          <p:cNvPr id="4" name="Slide Number Placeholder 3"/>
          <p:cNvSpPr>
            <a:spLocks noGrp="1"/>
          </p:cNvSpPr>
          <p:nvPr>
            <p:ph type="sldNum" sz="quarter" idx="10"/>
          </p:nvPr>
        </p:nvSpPr>
        <p:spPr/>
        <p:txBody>
          <a:bodyPr/>
          <a:lstStyle/>
          <a:p>
            <a:fld id="{7A384B78-058F-4035-AED0-8A9741ED0B33}" type="slidenum">
              <a:rPr lang="en-US" smtClean="0"/>
              <a:pPr/>
              <a:t>6</a:t>
            </a:fld>
            <a:endParaRPr lang="en-US"/>
          </a:p>
        </p:txBody>
      </p:sp>
    </p:spTree>
    <p:extLst>
      <p:ext uri="{BB962C8B-B14F-4D97-AF65-F5344CB8AC3E}">
        <p14:creationId xmlns:p14="http://schemas.microsoft.com/office/powerpoint/2010/main" val="2748321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 taken from</a:t>
            </a:r>
            <a:r>
              <a:rPr lang="en-US" baseline="0" dirty="0" smtClean="0"/>
              <a:t> news paper in Frederick.</a:t>
            </a:r>
            <a:endParaRPr lang="en-US" dirty="0"/>
          </a:p>
        </p:txBody>
      </p:sp>
      <p:sp>
        <p:nvSpPr>
          <p:cNvPr id="4" name="Slide Number Placeholder 3"/>
          <p:cNvSpPr>
            <a:spLocks noGrp="1"/>
          </p:cNvSpPr>
          <p:nvPr>
            <p:ph type="sldNum" sz="quarter" idx="10"/>
          </p:nvPr>
        </p:nvSpPr>
        <p:spPr/>
        <p:txBody>
          <a:bodyPr/>
          <a:lstStyle/>
          <a:p>
            <a:fld id="{7A384B78-058F-4035-AED0-8A9741ED0B33}" type="slidenum">
              <a:rPr lang="en-US" smtClean="0"/>
              <a:pPr/>
              <a:t>80</a:t>
            </a:fld>
            <a:endParaRPr lang="en-US"/>
          </a:p>
        </p:txBody>
      </p:sp>
    </p:spTree>
    <p:extLst>
      <p:ext uri="{BB962C8B-B14F-4D97-AF65-F5344CB8AC3E}">
        <p14:creationId xmlns:p14="http://schemas.microsoft.com/office/powerpoint/2010/main" val="36053344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the ladder is Jim Dixon next to him on the roof Davy </a:t>
            </a:r>
            <a:r>
              <a:rPr lang="en-US" dirty="0" err="1" smtClean="0"/>
              <a:t>Taulton</a:t>
            </a:r>
            <a:r>
              <a:rPr lang="en-US" dirty="0" smtClean="0"/>
              <a:t>. On the porch roof is Paul </a:t>
            </a:r>
            <a:r>
              <a:rPr lang="en-US" dirty="0" err="1" smtClean="0"/>
              <a:t>Tritapoe</a:t>
            </a:r>
            <a:r>
              <a:rPr lang="en-US" dirty="0" smtClean="0"/>
              <a:t> and Much</a:t>
            </a:r>
            <a:r>
              <a:rPr lang="en-US" baseline="0" dirty="0" smtClean="0"/>
              <a:t> Hahn.</a:t>
            </a:r>
          </a:p>
          <a:p>
            <a:r>
              <a:rPr lang="en-US" baseline="0" dirty="0" smtClean="0"/>
              <a:t>On the ground L/R without gear is John Moyers, Sonny Cannon, Sam </a:t>
            </a:r>
            <a:r>
              <a:rPr lang="en-US" baseline="0" dirty="0" err="1" smtClean="0"/>
              <a:t>Axline</a:t>
            </a:r>
            <a:r>
              <a:rPr lang="en-US" baseline="0" dirty="0" smtClean="0"/>
              <a:t> and unknown, Poon Lewis.</a:t>
            </a:r>
            <a:endParaRPr lang="en-US" dirty="0"/>
          </a:p>
        </p:txBody>
      </p:sp>
      <p:sp>
        <p:nvSpPr>
          <p:cNvPr id="4" name="Slide Number Placeholder 3"/>
          <p:cNvSpPr>
            <a:spLocks noGrp="1"/>
          </p:cNvSpPr>
          <p:nvPr>
            <p:ph type="sldNum" sz="quarter" idx="10"/>
          </p:nvPr>
        </p:nvSpPr>
        <p:spPr/>
        <p:txBody>
          <a:bodyPr/>
          <a:lstStyle/>
          <a:p>
            <a:fld id="{7A384B78-058F-4035-AED0-8A9741ED0B33}" type="slidenum">
              <a:rPr lang="en-US" smtClean="0"/>
              <a:pPr/>
              <a:t>84</a:t>
            </a:fld>
            <a:endParaRPr lang="en-US"/>
          </a:p>
        </p:txBody>
      </p:sp>
    </p:spTree>
    <p:extLst>
      <p:ext uri="{BB962C8B-B14F-4D97-AF65-F5344CB8AC3E}">
        <p14:creationId xmlns:p14="http://schemas.microsoft.com/office/powerpoint/2010/main" val="14330376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L/R</a:t>
            </a:r>
            <a:r>
              <a:rPr lang="en-US" baseline="0" dirty="0" smtClean="0"/>
              <a:t> Sid Bennet walking, Jim Dixon on the hydrant, </a:t>
            </a:r>
            <a:r>
              <a:rPr lang="en-US" baseline="0" dirty="0" err="1" smtClean="0"/>
              <a:t>unknow</a:t>
            </a:r>
            <a:r>
              <a:rPr lang="en-US" baseline="0" dirty="0" smtClean="0"/>
              <a:t>, Sonny Cannon running.</a:t>
            </a:r>
            <a:endParaRPr lang="en-US" dirty="0"/>
          </a:p>
        </p:txBody>
      </p:sp>
      <p:sp>
        <p:nvSpPr>
          <p:cNvPr id="4" name="Slide Number Placeholder 3"/>
          <p:cNvSpPr>
            <a:spLocks noGrp="1"/>
          </p:cNvSpPr>
          <p:nvPr>
            <p:ph type="sldNum" sz="quarter" idx="10"/>
          </p:nvPr>
        </p:nvSpPr>
        <p:spPr/>
        <p:txBody>
          <a:bodyPr/>
          <a:lstStyle/>
          <a:p>
            <a:fld id="{7A384B78-058F-4035-AED0-8A9741ED0B33}" type="slidenum">
              <a:rPr lang="en-US" smtClean="0"/>
              <a:pPr/>
              <a:t>96</a:t>
            </a:fld>
            <a:endParaRPr lang="en-US"/>
          </a:p>
        </p:txBody>
      </p:sp>
    </p:spTree>
    <p:extLst>
      <p:ext uri="{BB962C8B-B14F-4D97-AF65-F5344CB8AC3E}">
        <p14:creationId xmlns:p14="http://schemas.microsoft.com/office/powerpoint/2010/main" val="34544922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Harvey</a:t>
            </a:r>
            <a:r>
              <a:rPr lang="en-US" baseline="0" dirty="0" smtClean="0"/>
              <a:t> Snoots in the for ground running. Sonny Cannon standing in the mist of firefighters kneeling.</a:t>
            </a:r>
            <a:endParaRPr lang="en-US" dirty="0"/>
          </a:p>
        </p:txBody>
      </p:sp>
      <p:sp>
        <p:nvSpPr>
          <p:cNvPr id="4" name="Slide Number Placeholder 3"/>
          <p:cNvSpPr>
            <a:spLocks noGrp="1"/>
          </p:cNvSpPr>
          <p:nvPr>
            <p:ph type="sldNum" sz="quarter" idx="10"/>
          </p:nvPr>
        </p:nvSpPr>
        <p:spPr/>
        <p:txBody>
          <a:bodyPr/>
          <a:lstStyle/>
          <a:p>
            <a:fld id="{7A384B78-058F-4035-AED0-8A9741ED0B33}" type="slidenum">
              <a:rPr lang="en-US" smtClean="0"/>
              <a:pPr/>
              <a:t>97</a:t>
            </a:fld>
            <a:endParaRPr lang="en-US"/>
          </a:p>
        </p:txBody>
      </p:sp>
    </p:spTree>
    <p:extLst>
      <p:ext uri="{BB962C8B-B14F-4D97-AF65-F5344CB8AC3E}">
        <p14:creationId xmlns:p14="http://schemas.microsoft.com/office/powerpoint/2010/main" val="8129062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Leather strap for which Steve</a:t>
            </a:r>
            <a:r>
              <a:rPr lang="en-US" baseline="0" dirty="0" smtClean="0"/>
              <a:t> was holding snapped causing him to fall from the truck. This accident happened just west of New Addition on Knoxville Road, Knoxville, Maryland.</a:t>
            </a:r>
            <a:endParaRPr lang="en-US" dirty="0"/>
          </a:p>
        </p:txBody>
      </p:sp>
      <p:sp>
        <p:nvSpPr>
          <p:cNvPr id="4" name="Slide Number Placeholder 3"/>
          <p:cNvSpPr>
            <a:spLocks noGrp="1"/>
          </p:cNvSpPr>
          <p:nvPr>
            <p:ph type="sldNum" sz="quarter" idx="10"/>
          </p:nvPr>
        </p:nvSpPr>
        <p:spPr/>
        <p:txBody>
          <a:bodyPr/>
          <a:lstStyle/>
          <a:p>
            <a:fld id="{7A384B78-058F-4035-AED0-8A9741ED0B33}" type="slidenum">
              <a:rPr lang="en-US" smtClean="0"/>
              <a:pPr/>
              <a:t>113</a:t>
            </a:fld>
            <a:endParaRPr lang="en-US"/>
          </a:p>
        </p:txBody>
      </p:sp>
    </p:spTree>
    <p:extLst>
      <p:ext uri="{BB962C8B-B14F-4D97-AF65-F5344CB8AC3E}">
        <p14:creationId xmlns:p14="http://schemas.microsoft.com/office/powerpoint/2010/main" val="12502928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Russell </a:t>
            </a:r>
            <a:r>
              <a:rPr lang="en-US" dirty="0" err="1" smtClean="0"/>
              <a:t>Eury</a:t>
            </a:r>
            <a:r>
              <a:rPr lang="en-US" dirty="0" smtClean="0"/>
              <a:t> a life member very devoted to the company.</a:t>
            </a:r>
            <a:endParaRPr lang="en-US" dirty="0"/>
          </a:p>
        </p:txBody>
      </p:sp>
      <p:sp>
        <p:nvSpPr>
          <p:cNvPr id="4" name="Slide Number Placeholder 3"/>
          <p:cNvSpPr>
            <a:spLocks noGrp="1"/>
          </p:cNvSpPr>
          <p:nvPr>
            <p:ph type="sldNum" sz="quarter" idx="10"/>
          </p:nvPr>
        </p:nvSpPr>
        <p:spPr/>
        <p:txBody>
          <a:bodyPr/>
          <a:lstStyle/>
          <a:p>
            <a:fld id="{7A384B78-058F-4035-AED0-8A9741ED0B33}" type="slidenum">
              <a:rPr lang="en-US" smtClean="0"/>
              <a:pPr/>
              <a:t>131</a:t>
            </a:fld>
            <a:endParaRPr lang="en-US"/>
          </a:p>
        </p:txBody>
      </p:sp>
    </p:spTree>
    <p:extLst>
      <p:ext uri="{BB962C8B-B14F-4D97-AF65-F5344CB8AC3E}">
        <p14:creationId xmlns:p14="http://schemas.microsoft.com/office/powerpoint/2010/main" val="6089162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first shoulder patch for the BVFD.</a:t>
            </a:r>
            <a:endParaRPr lang="en-US" dirty="0"/>
          </a:p>
        </p:txBody>
      </p:sp>
      <p:sp>
        <p:nvSpPr>
          <p:cNvPr id="4" name="Slide Number Placeholder 3"/>
          <p:cNvSpPr>
            <a:spLocks noGrp="1"/>
          </p:cNvSpPr>
          <p:nvPr>
            <p:ph type="sldNum" sz="quarter" idx="10"/>
          </p:nvPr>
        </p:nvSpPr>
        <p:spPr/>
        <p:txBody>
          <a:bodyPr/>
          <a:lstStyle/>
          <a:p>
            <a:fld id="{7A384B78-058F-4035-AED0-8A9741ED0B33}" type="slidenum">
              <a:rPr lang="en-US" smtClean="0"/>
              <a:pPr/>
              <a:t>137</a:t>
            </a:fld>
            <a:endParaRPr lang="en-US"/>
          </a:p>
        </p:txBody>
      </p:sp>
    </p:spTree>
    <p:extLst>
      <p:ext uri="{BB962C8B-B14F-4D97-AF65-F5344CB8AC3E}">
        <p14:creationId xmlns:p14="http://schemas.microsoft.com/office/powerpoint/2010/main" val="26736089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Day after the YMCA fire. Rear view of the YMCA building</a:t>
            </a:r>
            <a:endParaRPr lang="en-US" dirty="0"/>
          </a:p>
        </p:txBody>
      </p:sp>
      <p:sp>
        <p:nvSpPr>
          <p:cNvPr id="4" name="Slide Number Placeholder 3"/>
          <p:cNvSpPr>
            <a:spLocks noGrp="1"/>
          </p:cNvSpPr>
          <p:nvPr>
            <p:ph type="sldNum" sz="quarter" idx="10"/>
          </p:nvPr>
        </p:nvSpPr>
        <p:spPr/>
        <p:txBody>
          <a:bodyPr/>
          <a:lstStyle/>
          <a:p>
            <a:fld id="{7A384B78-058F-4035-AED0-8A9741ED0B33}" type="slidenum">
              <a:rPr lang="en-US" smtClean="0"/>
              <a:pPr/>
              <a:t>141</a:t>
            </a:fld>
            <a:endParaRPr lang="en-US"/>
          </a:p>
        </p:txBody>
      </p:sp>
    </p:spTree>
    <p:extLst>
      <p:ext uri="{BB962C8B-B14F-4D97-AF65-F5344CB8AC3E}">
        <p14:creationId xmlns:p14="http://schemas.microsoft.com/office/powerpoint/2010/main" val="16090604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384B78-058F-4035-AED0-8A9741ED0B33}" type="slidenum">
              <a:rPr lang="en-US" smtClean="0"/>
              <a:pPr/>
              <a:t>143</a:t>
            </a:fld>
            <a:endParaRPr lang="en-US"/>
          </a:p>
        </p:txBody>
      </p:sp>
    </p:spTree>
    <p:extLst>
      <p:ext uri="{BB962C8B-B14F-4D97-AF65-F5344CB8AC3E}">
        <p14:creationId xmlns:p14="http://schemas.microsoft.com/office/powerpoint/2010/main" val="25670402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Brunswick’s first ladder</a:t>
            </a:r>
            <a:r>
              <a:rPr lang="en-US" baseline="0" dirty="0" smtClean="0"/>
              <a:t> truck, thanks in most part to Charlie Smith who went to Washington DC and worked the deal to have it donated along with many extra parts</a:t>
            </a:r>
            <a:endParaRPr lang="en-US" dirty="0"/>
          </a:p>
        </p:txBody>
      </p:sp>
      <p:sp>
        <p:nvSpPr>
          <p:cNvPr id="4" name="Slide Number Placeholder 3"/>
          <p:cNvSpPr>
            <a:spLocks noGrp="1"/>
          </p:cNvSpPr>
          <p:nvPr>
            <p:ph type="sldNum" sz="quarter" idx="10"/>
          </p:nvPr>
        </p:nvSpPr>
        <p:spPr/>
        <p:txBody>
          <a:bodyPr/>
          <a:lstStyle/>
          <a:p>
            <a:fld id="{7A384B78-058F-4035-AED0-8A9741ED0B33}" type="slidenum">
              <a:rPr lang="en-US" smtClean="0"/>
              <a:pPr/>
              <a:t>147</a:t>
            </a:fld>
            <a:endParaRPr lang="en-US"/>
          </a:p>
        </p:txBody>
      </p:sp>
    </p:spTree>
    <p:extLst>
      <p:ext uri="{BB962C8B-B14F-4D97-AF65-F5344CB8AC3E}">
        <p14:creationId xmlns:p14="http://schemas.microsoft.com/office/powerpoint/2010/main" val="19669824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condition of the hose reel after many years of disrepair the next frame will show the hard work done by Hot Dog Webber in restoring this reel.</a:t>
            </a:r>
            <a:endParaRPr lang="en-US" dirty="0"/>
          </a:p>
        </p:txBody>
      </p:sp>
      <p:sp>
        <p:nvSpPr>
          <p:cNvPr id="4" name="Slide Number Placeholder 3"/>
          <p:cNvSpPr>
            <a:spLocks noGrp="1"/>
          </p:cNvSpPr>
          <p:nvPr>
            <p:ph type="sldNum" sz="quarter" idx="10"/>
          </p:nvPr>
        </p:nvSpPr>
        <p:spPr/>
        <p:txBody>
          <a:bodyPr/>
          <a:lstStyle/>
          <a:p>
            <a:fld id="{7A384B78-058F-4035-AED0-8A9741ED0B33}" type="slidenum">
              <a:rPr lang="en-US" smtClean="0"/>
              <a:pPr/>
              <a:t>7</a:t>
            </a:fld>
            <a:endParaRPr lang="en-US"/>
          </a:p>
        </p:txBody>
      </p:sp>
    </p:spTree>
    <p:extLst>
      <p:ext uri="{BB962C8B-B14F-4D97-AF65-F5344CB8AC3E}">
        <p14:creationId xmlns:p14="http://schemas.microsoft.com/office/powerpoint/2010/main" val="26229042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Driver Bob</a:t>
            </a:r>
            <a:r>
              <a:rPr lang="en-US" baseline="0" dirty="0" smtClean="0"/>
              <a:t> </a:t>
            </a:r>
            <a:r>
              <a:rPr lang="en-US" baseline="0" dirty="0" err="1" smtClean="0"/>
              <a:t>Caniford</a:t>
            </a:r>
            <a:r>
              <a:rPr lang="en-US" baseline="0" dirty="0" smtClean="0"/>
              <a:t> Sonny Cannon</a:t>
            </a:r>
          </a:p>
          <a:p>
            <a:r>
              <a:rPr lang="en-US" baseline="0" dirty="0" smtClean="0"/>
              <a:t>Behind Sonny is Gary </a:t>
            </a:r>
            <a:r>
              <a:rPr lang="en-US" baseline="0" dirty="0" err="1" smtClean="0"/>
              <a:t>Eury</a:t>
            </a:r>
            <a:r>
              <a:rPr lang="en-US" baseline="0" dirty="0" smtClean="0"/>
              <a:t>,  behind Bob </a:t>
            </a:r>
            <a:r>
              <a:rPr lang="en-US" baseline="0" dirty="0" err="1" smtClean="0"/>
              <a:t>Canoford</a:t>
            </a:r>
            <a:r>
              <a:rPr lang="en-US" baseline="0" dirty="0" smtClean="0"/>
              <a:t> is Charlie Smith</a:t>
            </a:r>
          </a:p>
          <a:p>
            <a:r>
              <a:rPr lang="en-US" baseline="0" dirty="0" smtClean="0"/>
              <a:t>On the rear R/L Jim Dixon and Dave </a:t>
            </a:r>
            <a:r>
              <a:rPr lang="en-US" baseline="0" dirty="0" err="1" smtClean="0"/>
              <a:t>Taulton</a:t>
            </a:r>
            <a:endParaRPr lang="en-US" dirty="0"/>
          </a:p>
        </p:txBody>
      </p:sp>
      <p:sp>
        <p:nvSpPr>
          <p:cNvPr id="4" name="Slide Number Placeholder 3"/>
          <p:cNvSpPr>
            <a:spLocks noGrp="1"/>
          </p:cNvSpPr>
          <p:nvPr>
            <p:ph type="sldNum" sz="quarter" idx="10"/>
          </p:nvPr>
        </p:nvSpPr>
        <p:spPr/>
        <p:txBody>
          <a:bodyPr/>
          <a:lstStyle/>
          <a:p>
            <a:fld id="{7A384B78-058F-4035-AED0-8A9741ED0B33}" type="slidenum">
              <a:rPr lang="en-US" smtClean="0"/>
              <a:pPr/>
              <a:t>148</a:t>
            </a:fld>
            <a:endParaRPr lang="en-US"/>
          </a:p>
        </p:txBody>
      </p:sp>
    </p:spTree>
    <p:extLst>
      <p:ext uri="{BB962C8B-B14F-4D97-AF65-F5344CB8AC3E}">
        <p14:creationId xmlns:p14="http://schemas.microsoft.com/office/powerpoint/2010/main" val="39337166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L/R Charlie E Smith, Bill </a:t>
            </a:r>
            <a:r>
              <a:rPr lang="en-US" dirty="0" err="1" smtClean="0"/>
              <a:t>Sauser</a:t>
            </a:r>
            <a:r>
              <a:rPr lang="en-US" dirty="0" smtClean="0"/>
              <a:t>, Gary </a:t>
            </a:r>
            <a:r>
              <a:rPr lang="en-US" dirty="0" err="1" smtClean="0"/>
              <a:t>Eury</a:t>
            </a:r>
            <a:r>
              <a:rPr lang="en-US" dirty="0" smtClean="0"/>
              <a:t>, Slim </a:t>
            </a:r>
            <a:r>
              <a:rPr lang="en-US" dirty="0" err="1" smtClean="0"/>
              <a:t>Longerbeam</a:t>
            </a:r>
            <a:r>
              <a:rPr lang="en-US" dirty="0" smtClean="0"/>
              <a:t>, Rick Campbell,</a:t>
            </a:r>
            <a:r>
              <a:rPr lang="en-US" baseline="0" dirty="0" smtClean="0"/>
              <a:t> Dave </a:t>
            </a:r>
            <a:r>
              <a:rPr lang="en-US" baseline="0" dirty="0" err="1" smtClean="0"/>
              <a:t>Taulton</a:t>
            </a:r>
            <a:r>
              <a:rPr lang="en-US" baseline="0" dirty="0" smtClean="0"/>
              <a:t> and Dwight Hoffman.</a:t>
            </a:r>
            <a:endParaRPr lang="en-US" dirty="0"/>
          </a:p>
        </p:txBody>
      </p:sp>
      <p:sp>
        <p:nvSpPr>
          <p:cNvPr id="4" name="Slide Number Placeholder 3"/>
          <p:cNvSpPr>
            <a:spLocks noGrp="1"/>
          </p:cNvSpPr>
          <p:nvPr>
            <p:ph type="sldNum" sz="quarter" idx="10"/>
          </p:nvPr>
        </p:nvSpPr>
        <p:spPr/>
        <p:txBody>
          <a:bodyPr/>
          <a:lstStyle/>
          <a:p>
            <a:fld id="{7A384B78-058F-4035-AED0-8A9741ED0B33}" type="slidenum">
              <a:rPr lang="en-US" smtClean="0"/>
              <a:pPr/>
              <a:t>149</a:t>
            </a:fld>
            <a:endParaRPr lang="en-US"/>
          </a:p>
        </p:txBody>
      </p:sp>
    </p:spTree>
    <p:extLst>
      <p:ext uri="{BB962C8B-B14F-4D97-AF65-F5344CB8AC3E}">
        <p14:creationId xmlns:p14="http://schemas.microsoft.com/office/powerpoint/2010/main" val="40933796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Dave </a:t>
            </a:r>
            <a:r>
              <a:rPr lang="en-US" dirty="0" err="1" smtClean="0"/>
              <a:t>Taulton</a:t>
            </a:r>
            <a:r>
              <a:rPr lang="en-US" dirty="0" smtClean="0"/>
              <a:t> was a life member</a:t>
            </a:r>
            <a:r>
              <a:rPr lang="en-US" baseline="0" dirty="0" smtClean="0"/>
              <a:t> very devoted to the fire company for many years. What a friend he was to everyone.</a:t>
            </a:r>
            <a:endParaRPr lang="en-US" dirty="0"/>
          </a:p>
        </p:txBody>
      </p:sp>
      <p:sp>
        <p:nvSpPr>
          <p:cNvPr id="4" name="Slide Number Placeholder 3"/>
          <p:cNvSpPr>
            <a:spLocks noGrp="1"/>
          </p:cNvSpPr>
          <p:nvPr>
            <p:ph type="sldNum" sz="quarter" idx="10"/>
          </p:nvPr>
        </p:nvSpPr>
        <p:spPr/>
        <p:txBody>
          <a:bodyPr/>
          <a:lstStyle/>
          <a:p>
            <a:fld id="{7A384B78-058F-4035-AED0-8A9741ED0B33}" type="slidenum">
              <a:rPr lang="en-US" smtClean="0"/>
              <a:pPr/>
              <a:t>150</a:t>
            </a:fld>
            <a:endParaRPr lang="en-US"/>
          </a:p>
        </p:txBody>
      </p:sp>
    </p:spTree>
    <p:extLst>
      <p:ext uri="{BB962C8B-B14F-4D97-AF65-F5344CB8AC3E}">
        <p14:creationId xmlns:p14="http://schemas.microsoft.com/office/powerpoint/2010/main" val="81449285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384B78-058F-4035-AED0-8A9741ED0B33}" type="slidenum">
              <a:rPr lang="en-US" smtClean="0"/>
              <a:pPr/>
              <a:t>153</a:t>
            </a:fld>
            <a:endParaRPr lang="en-US"/>
          </a:p>
        </p:txBody>
      </p:sp>
    </p:spTree>
    <p:extLst>
      <p:ext uri="{BB962C8B-B14F-4D97-AF65-F5344CB8AC3E}">
        <p14:creationId xmlns:p14="http://schemas.microsoft.com/office/powerpoint/2010/main" val="31845054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384B78-058F-4035-AED0-8A9741ED0B33}" type="slidenum">
              <a:rPr lang="en-US" smtClean="0"/>
              <a:pPr/>
              <a:t>154</a:t>
            </a:fld>
            <a:endParaRPr lang="en-US"/>
          </a:p>
        </p:txBody>
      </p:sp>
    </p:spTree>
    <p:extLst>
      <p:ext uri="{BB962C8B-B14F-4D97-AF65-F5344CB8AC3E}">
        <p14:creationId xmlns:p14="http://schemas.microsoft.com/office/powerpoint/2010/main" val="359662436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384B78-058F-4035-AED0-8A9741ED0B33}" type="slidenum">
              <a:rPr lang="en-US" smtClean="0"/>
              <a:pPr/>
              <a:t>159</a:t>
            </a:fld>
            <a:endParaRPr lang="en-US"/>
          </a:p>
        </p:txBody>
      </p:sp>
    </p:spTree>
    <p:extLst>
      <p:ext uri="{BB962C8B-B14F-4D97-AF65-F5344CB8AC3E}">
        <p14:creationId xmlns:p14="http://schemas.microsoft.com/office/powerpoint/2010/main" val="36211870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Clinton “Bud” Harrison a life member the fire company.</a:t>
            </a:r>
            <a:r>
              <a:rPr lang="en-US" baseline="0" dirty="0" smtClean="0"/>
              <a:t> On Saturday nights when there was a dance you could find Bud with his whistle on the stag calling out the pall jones. Bud was a life member.</a:t>
            </a:r>
            <a:endParaRPr lang="en-US" dirty="0"/>
          </a:p>
        </p:txBody>
      </p:sp>
      <p:sp>
        <p:nvSpPr>
          <p:cNvPr id="4" name="Slide Number Placeholder 3"/>
          <p:cNvSpPr>
            <a:spLocks noGrp="1"/>
          </p:cNvSpPr>
          <p:nvPr>
            <p:ph type="sldNum" sz="quarter" idx="10"/>
          </p:nvPr>
        </p:nvSpPr>
        <p:spPr/>
        <p:txBody>
          <a:bodyPr/>
          <a:lstStyle/>
          <a:p>
            <a:fld id="{7A384B78-058F-4035-AED0-8A9741ED0B33}" type="slidenum">
              <a:rPr lang="en-US" smtClean="0"/>
              <a:pPr/>
              <a:t>166</a:t>
            </a:fld>
            <a:endParaRPr lang="en-US"/>
          </a:p>
        </p:txBody>
      </p:sp>
    </p:spTree>
    <p:extLst>
      <p:ext uri="{BB962C8B-B14F-4D97-AF65-F5344CB8AC3E}">
        <p14:creationId xmlns:p14="http://schemas.microsoft.com/office/powerpoint/2010/main" val="108062342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truck was put in service to replace the old tiller ladder that was damaged beyond repair.</a:t>
            </a:r>
            <a:endParaRPr lang="en-US" dirty="0"/>
          </a:p>
        </p:txBody>
      </p:sp>
      <p:sp>
        <p:nvSpPr>
          <p:cNvPr id="4" name="Slide Number Placeholder 3"/>
          <p:cNvSpPr>
            <a:spLocks noGrp="1"/>
          </p:cNvSpPr>
          <p:nvPr>
            <p:ph type="sldNum" sz="quarter" idx="10"/>
          </p:nvPr>
        </p:nvSpPr>
        <p:spPr/>
        <p:txBody>
          <a:bodyPr/>
          <a:lstStyle/>
          <a:p>
            <a:fld id="{7A384B78-058F-4035-AED0-8A9741ED0B33}" type="slidenum">
              <a:rPr lang="en-US" smtClean="0"/>
              <a:pPr/>
              <a:t>168</a:t>
            </a:fld>
            <a:endParaRPr lang="en-US"/>
          </a:p>
        </p:txBody>
      </p:sp>
    </p:spTree>
    <p:extLst>
      <p:ext uri="{BB962C8B-B14F-4D97-AF65-F5344CB8AC3E}">
        <p14:creationId xmlns:p14="http://schemas.microsoft.com/office/powerpoint/2010/main" val="121968769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engine would later become engine #51 being replaced by a newer rescue engine #52.</a:t>
            </a:r>
            <a:endParaRPr lang="en-US" dirty="0"/>
          </a:p>
        </p:txBody>
      </p:sp>
      <p:sp>
        <p:nvSpPr>
          <p:cNvPr id="4" name="Slide Number Placeholder 3"/>
          <p:cNvSpPr>
            <a:spLocks noGrp="1"/>
          </p:cNvSpPr>
          <p:nvPr>
            <p:ph type="sldNum" sz="quarter" idx="10"/>
          </p:nvPr>
        </p:nvSpPr>
        <p:spPr/>
        <p:txBody>
          <a:bodyPr/>
          <a:lstStyle/>
          <a:p>
            <a:fld id="{7A384B78-058F-4035-AED0-8A9741ED0B33}" type="slidenum">
              <a:rPr lang="en-US" smtClean="0"/>
              <a:pPr/>
              <a:t>170</a:t>
            </a:fld>
            <a:endParaRPr lang="en-US"/>
          </a:p>
        </p:txBody>
      </p:sp>
    </p:spTree>
    <p:extLst>
      <p:ext uri="{BB962C8B-B14F-4D97-AF65-F5344CB8AC3E}">
        <p14:creationId xmlns:p14="http://schemas.microsoft.com/office/powerpoint/2010/main" val="117860945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384B78-058F-4035-AED0-8A9741ED0B33}" type="slidenum">
              <a:rPr lang="en-US" smtClean="0"/>
              <a:pPr/>
              <a:t>171</a:t>
            </a:fld>
            <a:endParaRPr lang="en-US"/>
          </a:p>
        </p:txBody>
      </p:sp>
    </p:spTree>
    <p:extLst>
      <p:ext uri="{BB962C8B-B14F-4D97-AF65-F5344CB8AC3E}">
        <p14:creationId xmlns:p14="http://schemas.microsoft.com/office/powerpoint/2010/main" val="26302269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Information</a:t>
            </a:r>
            <a:r>
              <a:rPr lang="en-US" baseline="0" dirty="0" smtClean="0"/>
              <a:t> came from  </a:t>
            </a:r>
            <a:r>
              <a:rPr lang="en-US" sz="1200" b="0" i="0" u="none" strike="noStrike" kern="1200" dirty="0" smtClean="0">
                <a:solidFill>
                  <a:schemeClr val="tx1"/>
                </a:solidFill>
                <a:effectLst/>
                <a:latin typeface="+mn-lt"/>
                <a:ea typeface="+mn-ea"/>
                <a:cs typeface="+mn-cs"/>
                <a:hlinkClick r:id="rId3"/>
              </a:rPr>
              <a:t>City of Brunswick, Maryland History Commission</a:t>
            </a:r>
            <a:endParaRPr lang="en-US" dirty="0"/>
          </a:p>
        </p:txBody>
      </p:sp>
      <p:sp>
        <p:nvSpPr>
          <p:cNvPr id="4" name="Slide Number Placeholder 3"/>
          <p:cNvSpPr>
            <a:spLocks noGrp="1"/>
          </p:cNvSpPr>
          <p:nvPr>
            <p:ph type="sldNum" sz="quarter" idx="10"/>
          </p:nvPr>
        </p:nvSpPr>
        <p:spPr/>
        <p:txBody>
          <a:bodyPr/>
          <a:lstStyle/>
          <a:p>
            <a:fld id="{7A384B78-058F-4035-AED0-8A9741ED0B33}" type="slidenum">
              <a:rPr lang="en-US" smtClean="0"/>
              <a:pPr/>
              <a:t>12</a:t>
            </a:fld>
            <a:endParaRPr lang="en-US"/>
          </a:p>
        </p:txBody>
      </p:sp>
    </p:spTree>
    <p:extLst>
      <p:ext uri="{BB962C8B-B14F-4D97-AF65-F5344CB8AC3E}">
        <p14:creationId xmlns:p14="http://schemas.microsoft.com/office/powerpoint/2010/main" val="415559359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Front Keith Frye, Wade Watson,</a:t>
            </a:r>
            <a:r>
              <a:rPr lang="en-US" baseline="0" dirty="0" smtClean="0"/>
              <a:t> Jason Russel, Chief Roy Lipscomb,</a:t>
            </a:r>
          </a:p>
          <a:p>
            <a:r>
              <a:rPr lang="en-US" baseline="0" dirty="0" smtClean="0"/>
              <a:t>Rear  Ronald Lowe, Clarence, Mark </a:t>
            </a:r>
            <a:r>
              <a:rPr lang="en-US" baseline="0" dirty="0" err="1" smtClean="0"/>
              <a:t>Nickolson</a:t>
            </a:r>
            <a:r>
              <a:rPr lang="en-US" baseline="0" dirty="0" smtClean="0"/>
              <a:t>, Lance </a:t>
            </a:r>
            <a:r>
              <a:rPr lang="en-US" baseline="0" dirty="0" err="1" smtClean="0"/>
              <a:t>Carvalie</a:t>
            </a:r>
            <a:r>
              <a:rPr lang="en-US" baseline="0" dirty="0" smtClean="0"/>
              <a:t> ?? George Houser</a:t>
            </a:r>
            <a:endParaRPr lang="en-US" dirty="0"/>
          </a:p>
        </p:txBody>
      </p:sp>
      <p:sp>
        <p:nvSpPr>
          <p:cNvPr id="4" name="Slide Number Placeholder 3"/>
          <p:cNvSpPr>
            <a:spLocks noGrp="1"/>
          </p:cNvSpPr>
          <p:nvPr>
            <p:ph type="sldNum" sz="quarter" idx="10"/>
          </p:nvPr>
        </p:nvSpPr>
        <p:spPr/>
        <p:txBody>
          <a:bodyPr/>
          <a:lstStyle/>
          <a:p>
            <a:fld id="{7A384B78-058F-4035-AED0-8A9741ED0B33}" type="slidenum">
              <a:rPr lang="en-US" smtClean="0"/>
              <a:pPr/>
              <a:t>191</a:t>
            </a:fld>
            <a:endParaRPr lang="en-US"/>
          </a:p>
        </p:txBody>
      </p:sp>
    </p:spTree>
    <p:extLst>
      <p:ext uri="{BB962C8B-B14F-4D97-AF65-F5344CB8AC3E}">
        <p14:creationId xmlns:p14="http://schemas.microsoft.com/office/powerpoint/2010/main" val="149105420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Front L/R</a:t>
            </a:r>
            <a:r>
              <a:rPr lang="en-US" baseline="0" dirty="0" smtClean="0"/>
              <a:t> Hot Dog Webber, George Clary, Todd Webber, Mark Myers, George Houser.</a:t>
            </a:r>
          </a:p>
          <a:p>
            <a:r>
              <a:rPr lang="en-US" baseline="0" dirty="0" smtClean="0"/>
              <a:t>2</a:t>
            </a:r>
            <a:r>
              <a:rPr lang="en-US" baseline="30000" dirty="0" smtClean="0"/>
              <a:t>nd</a:t>
            </a:r>
            <a:r>
              <a:rPr lang="en-US" baseline="0" dirty="0" smtClean="0"/>
              <a:t> Row Kenny Lang, Roy Lipscomb, ??, </a:t>
            </a:r>
            <a:r>
              <a:rPr lang="en-US" baseline="0" dirty="0" err="1" smtClean="0"/>
              <a:t>Lawerance</a:t>
            </a:r>
            <a:r>
              <a:rPr lang="en-US" baseline="0" dirty="0" smtClean="0"/>
              <a:t> </a:t>
            </a:r>
            <a:r>
              <a:rPr lang="en-US" baseline="0" dirty="0" err="1" smtClean="0"/>
              <a:t>Pirece</a:t>
            </a:r>
            <a:r>
              <a:rPr lang="en-US" baseline="0" dirty="0" smtClean="0"/>
              <a:t>, Anthony Smothers, Dave </a:t>
            </a:r>
            <a:r>
              <a:rPr lang="en-US" baseline="0" dirty="0" err="1" smtClean="0"/>
              <a:t>Nalborczyk</a:t>
            </a:r>
            <a:endParaRPr lang="en-US" baseline="0" dirty="0" smtClean="0"/>
          </a:p>
          <a:p>
            <a:r>
              <a:rPr lang="en-US" baseline="0" dirty="0" smtClean="0"/>
              <a:t>Rear Courtney </a:t>
            </a:r>
            <a:r>
              <a:rPr lang="en-US" baseline="0" dirty="0" err="1" smtClean="0"/>
              <a:t>Nalborczyk</a:t>
            </a:r>
            <a:r>
              <a:rPr lang="en-US" baseline="0" dirty="0" smtClean="0"/>
              <a:t>, Jason Russell, Kenny </a:t>
            </a:r>
            <a:r>
              <a:rPr lang="en-US" baseline="0" dirty="0" err="1" smtClean="0"/>
              <a:t>Nicewarner</a:t>
            </a:r>
            <a:endParaRPr lang="en-US" dirty="0"/>
          </a:p>
        </p:txBody>
      </p:sp>
      <p:sp>
        <p:nvSpPr>
          <p:cNvPr id="4" name="Slide Number Placeholder 3"/>
          <p:cNvSpPr>
            <a:spLocks noGrp="1"/>
          </p:cNvSpPr>
          <p:nvPr>
            <p:ph type="sldNum" sz="quarter" idx="10"/>
          </p:nvPr>
        </p:nvSpPr>
        <p:spPr/>
        <p:txBody>
          <a:bodyPr/>
          <a:lstStyle/>
          <a:p>
            <a:fld id="{7A384B78-058F-4035-AED0-8A9741ED0B33}" type="slidenum">
              <a:rPr lang="en-US" smtClean="0"/>
              <a:pPr/>
              <a:t>192</a:t>
            </a:fld>
            <a:endParaRPr lang="en-US"/>
          </a:p>
        </p:txBody>
      </p:sp>
    </p:spTree>
    <p:extLst>
      <p:ext uri="{BB962C8B-B14F-4D97-AF65-F5344CB8AC3E}">
        <p14:creationId xmlns:p14="http://schemas.microsoft.com/office/powerpoint/2010/main" val="240039899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Charlie was a guy who could not say No to the fire</a:t>
            </a:r>
            <a:r>
              <a:rPr lang="en-US" baseline="0" dirty="0" smtClean="0"/>
              <a:t> company, what ever needed to be done he was there. He also had many friends</a:t>
            </a:r>
            <a:endParaRPr lang="en-US" dirty="0"/>
          </a:p>
        </p:txBody>
      </p:sp>
      <p:sp>
        <p:nvSpPr>
          <p:cNvPr id="4" name="Slide Number Placeholder 3"/>
          <p:cNvSpPr>
            <a:spLocks noGrp="1"/>
          </p:cNvSpPr>
          <p:nvPr>
            <p:ph type="sldNum" sz="quarter" idx="10"/>
          </p:nvPr>
        </p:nvSpPr>
        <p:spPr/>
        <p:txBody>
          <a:bodyPr/>
          <a:lstStyle/>
          <a:p>
            <a:fld id="{7A384B78-058F-4035-AED0-8A9741ED0B33}" type="slidenum">
              <a:rPr lang="en-US" smtClean="0"/>
              <a:pPr/>
              <a:t>200</a:t>
            </a:fld>
            <a:endParaRPr lang="en-US"/>
          </a:p>
        </p:txBody>
      </p:sp>
    </p:spTree>
    <p:extLst>
      <p:ext uri="{BB962C8B-B14F-4D97-AF65-F5344CB8AC3E}">
        <p14:creationId xmlns:p14="http://schemas.microsoft.com/office/powerpoint/2010/main" val="207882929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can’t say enough about Tony he was a great family man who loved to travel also loved the fire company.</a:t>
            </a:r>
            <a:endParaRPr lang="en-US" dirty="0"/>
          </a:p>
        </p:txBody>
      </p:sp>
      <p:sp>
        <p:nvSpPr>
          <p:cNvPr id="4" name="Slide Number Placeholder 3"/>
          <p:cNvSpPr>
            <a:spLocks noGrp="1"/>
          </p:cNvSpPr>
          <p:nvPr>
            <p:ph type="sldNum" sz="quarter" idx="10"/>
          </p:nvPr>
        </p:nvSpPr>
        <p:spPr/>
        <p:txBody>
          <a:bodyPr/>
          <a:lstStyle/>
          <a:p>
            <a:fld id="{7A384B78-058F-4035-AED0-8A9741ED0B33}" type="slidenum">
              <a:rPr lang="en-US" smtClean="0"/>
              <a:pPr/>
              <a:t>205</a:t>
            </a:fld>
            <a:endParaRPr lang="en-US"/>
          </a:p>
        </p:txBody>
      </p:sp>
    </p:spTree>
    <p:extLst>
      <p:ext uri="{BB962C8B-B14F-4D97-AF65-F5344CB8AC3E}">
        <p14:creationId xmlns:p14="http://schemas.microsoft.com/office/powerpoint/2010/main" val="86198700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384B78-058F-4035-AED0-8A9741ED0B33}" type="slidenum">
              <a:rPr lang="en-US" smtClean="0"/>
              <a:pPr/>
              <a:t>206</a:t>
            </a:fld>
            <a:endParaRPr lang="en-US"/>
          </a:p>
        </p:txBody>
      </p:sp>
    </p:spTree>
    <p:extLst>
      <p:ext uri="{BB962C8B-B14F-4D97-AF65-F5344CB8AC3E}">
        <p14:creationId xmlns:p14="http://schemas.microsoft.com/office/powerpoint/2010/main" val="389610273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Webb Bennett a life member,</a:t>
            </a:r>
            <a:r>
              <a:rPr lang="en-US" baseline="0" dirty="0" smtClean="0"/>
              <a:t> if you was a friend of Webb’s you was a friend for life.</a:t>
            </a:r>
            <a:endParaRPr lang="en-US" dirty="0"/>
          </a:p>
        </p:txBody>
      </p:sp>
      <p:sp>
        <p:nvSpPr>
          <p:cNvPr id="4" name="Slide Number Placeholder 3"/>
          <p:cNvSpPr>
            <a:spLocks noGrp="1"/>
          </p:cNvSpPr>
          <p:nvPr>
            <p:ph type="sldNum" sz="quarter" idx="10"/>
          </p:nvPr>
        </p:nvSpPr>
        <p:spPr/>
        <p:txBody>
          <a:bodyPr/>
          <a:lstStyle/>
          <a:p>
            <a:fld id="{7A384B78-058F-4035-AED0-8A9741ED0B33}" type="slidenum">
              <a:rPr lang="en-US" smtClean="0"/>
              <a:pPr/>
              <a:t>208</a:t>
            </a:fld>
            <a:endParaRPr lang="en-US"/>
          </a:p>
        </p:txBody>
      </p:sp>
    </p:spTree>
    <p:extLst>
      <p:ext uri="{BB962C8B-B14F-4D97-AF65-F5344CB8AC3E}">
        <p14:creationId xmlns:p14="http://schemas.microsoft.com/office/powerpoint/2010/main" val="54698501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Front</a:t>
            </a:r>
            <a:r>
              <a:rPr lang="en-US" baseline="0" dirty="0" smtClean="0"/>
              <a:t> Row. Lance </a:t>
            </a:r>
            <a:r>
              <a:rPr lang="en-US" baseline="0" dirty="0" err="1" smtClean="0"/>
              <a:t>Carvelli</a:t>
            </a:r>
            <a:r>
              <a:rPr lang="en-US" baseline="0" dirty="0" smtClean="0"/>
              <a:t>, Shane Manner</a:t>
            </a:r>
          </a:p>
          <a:p>
            <a:r>
              <a:rPr lang="en-US" baseline="0" dirty="0" smtClean="0"/>
              <a:t>Rear L/R Jeff Simons, Shannon </a:t>
            </a:r>
            <a:r>
              <a:rPr lang="en-US" baseline="0" dirty="0" err="1" smtClean="0"/>
              <a:t>Esworthy</a:t>
            </a:r>
            <a:r>
              <a:rPr lang="en-US" baseline="0" dirty="0" smtClean="0"/>
              <a:t>, Mark </a:t>
            </a:r>
            <a:r>
              <a:rPr lang="en-US" baseline="0" dirty="0" err="1" smtClean="0"/>
              <a:t>Fauble</a:t>
            </a:r>
            <a:r>
              <a:rPr lang="en-US" baseline="0" dirty="0" smtClean="0"/>
              <a:t>, Keith Frye, </a:t>
            </a:r>
            <a:r>
              <a:rPr lang="en-US" baseline="0" dirty="0" err="1" smtClean="0"/>
              <a:t>Larance</a:t>
            </a:r>
            <a:r>
              <a:rPr lang="en-US" baseline="0" dirty="0" smtClean="0"/>
              <a:t> Pierce and Mark </a:t>
            </a:r>
            <a:r>
              <a:rPr lang="en-US" baseline="0" dirty="0" err="1" smtClean="0"/>
              <a:t>Nickolson</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7A384B78-058F-4035-AED0-8A9741ED0B33}" type="slidenum">
              <a:rPr lang="en-US" smtClean="0"/>
              <a:pPr/>
              <a:t>210</a:t>
            </a:fld>
            <a:endParaRPr lang="en-US"/>
          </a:p>
        </p:txBody>
      </p:sp>
    </p:spTree>
    <p:extLst>
      <p:ext uri="{BB962C8B-B14F-4D97-AF65-F5344CB8AC3E}">
        <p14:creationId xmlns:p14="http://schemas.microsoft.com/office/powerpoint/2010/main" val="93487256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L/R George Clary, Jim Dixon, Roy Lipscomb, Dave Young, Clarence Webber, Lindy D’Amico,</a:t>
            </a:r>
            <a:r>
              <a:rPr lang="en-US" baseline="0" dirty="0" smtClean="0"/>
              <a:t> Todd Webber, Kenny </a:t>
            </a:r>
            <a:r>
              <a:rPr lang="en-US" baseline="0" dirty="0" err="1" smtClean="0"/>
              <a:t>Nicewarner</a:t>
            </a:r>
            <a:r>
              <a:rPr lang="en-US" baseline="0" dirty="0" smtClean="0"/>
              <a:t>, Debbie </a:t>
            </a:r>
            <a:r>
              <a:rPr lang="en-US" baseline="0" dirty="0" err="1" smtClean="0"/>
              <a:t>Fauble</a:t>
            </a:r>
            <a:endParaRPr lang="en-US" dirty="0"/>
          </a:p>
        </p:txBody>
      </p:sp>
      <p:sp>
        <p:nvSpPr>
          <p:cNvPr id="4" name="Slide Number Placeholder 3"/>
          <p:cNvSpPr>
            <a:spLocks noGrp="1"/>
          </p:cNvSpPr>
          <p:nvPr>
            <p:ph type="sldNum" sz="quarter" idx="10"/>
          </p:nvPr>
        </p:nvSpPr>
        <p:spPr/>
        <p:txBody>
          <a:bodyPr/>
          <a:lstStyle/>
          <a:p>
            <a:fld id="{7A384B78-058F-4035-AED0-8A9741ED0B33}" type="slidenum">
              <a:rPr lang="en-US" smtClean="0"/>
              <a:pPr/>
              <a:t>212</a:t>
            </a:fld>
            <a:endParaRPr lang="en-US"/>
          </a:p>
        </p:txBody>
      </p:sp>
    </p:spTree>
    <p:extLst>
      <p:ext uri="{BB962C8B-B14F-4D97-AF65-F5344CB8AC3E}">
        <p14:creationId xmlns:p14="http://schemas.microsoft.com/office/powerpoint/2010/main" val="329190277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A384B78-058F-4035-AED0-8A9741ED0B33}" type="slidenum">
              <a:rPr lang="en-US" smtClean="0"/>
              <a:pPr/>
              <a:t>219</a:t>
            </a:fld>
            <a:endParaRPr lang="en-US"/>
          </a:p>
        </p:txBody>
      </p:sp>
    </p:spTree>
    <p:extLst>
      <p:ext uri="{BB962C8B-B14F-4D97-AF65-F5344CB8AC3E}">
        <p14:creationId xmlns:p14="http://schemas.microsoft.com/office/powerpoint/2010/main" val="351238293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Robert Hadley and </a:t>
            </a:r>
            <a:r>
              <a:rPr lang="en-US" dirty="0" err="1" smtClean="0"/>
              <a:t>Lannie</a:t>
            </a:r>
            <a:r>
              <a:rPr lang="en-US" dirty="0" smtClean="0"/>
              <a:t> Knight in the fire gear </a:t>
            </a:r>
            <a:endParaRPr lang="en-US" dirty="0"/>
          </a:p>
        </p:txBody>
      </p:sp>
      <p:sp>
        <p:nvSpPr>
          <p:cNvPr id="4" name="Slide Number Placeholder 3"/>
          <p:cNvSpPr>
            <a:spLocks noGrp="1"/>
          </p:cNvSpPr>
          <p:nvPr>
            <p:ph type="sldNum" sz="quarter" idx="10"/>
          </p:nvPr>
        </p:nvSpPr>
        <p:spPr/>
        <p:txBody>
          <a:bodyPr/>
          <a:lstStyle/>
          <a:p>
            <a:fld id="{7A384B78-058F-4035-AED0-8A9741ED0B33}" type="slidenum">
              <a:rPr lang="en-US" smtClean="0"/>
              <a:pPr/>
              <a:t>221</a:t>
            </a:fld>
            <a:endParaRPr lang="en-US"/>
          </a:p>
        </p:txBody>
      </p:sp>
    </p:spTree>
    <p:extLst>
      <p:ext uri="{BB962C8B-B14F-4D97-AF65-F5344CB8AC3E}">
        <p14:creationId xmlns:p14="http://schemas.microsoft.com/office/powerpoint/2010/main" val="32201586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John B Baker President of the Association, Joseph E </a:t>
            </a:r>
            <a:r>
              <a:rPr lang="en-US" dirty="0" err="1" smtClean="0"/>
              <a:t>Hollar</a:t>
            </a:r>
            <a:r>
              <a:rPr lang="en-US" dirty="0" smtClean="0"/>
              <a:t> Secretary</a:t>
            </a:r>
            <a:r>
              <a:rPr lang="en-US" baseline="0" dirty="0" smtClean="0"/>
              <a:t> and C.O.B. </a:t>
            </a:r>
            <a:r>
              <a:rPr lang="en-US" baseline="0" dirty="0" err="1" smtClean="0"/>
              <a:t>Drehm</a:t>
            </a:r>
            <a:r>
              <a:rPr lang="en-US" baseline="0" dirty="0" smtClean="0"/>
              <a:t> Chairman  Ex Comm.</a:t>
            </a:r>
            <a:endParaRPr lang="en-US" dirty="0"/>
          </a:p>
        </p:txBody>
      </p:sp>
      <p:sp>
        <p:nvSpPr>
          <p:cNvPr id="4" name="Slide Number Placeholder 3"/>
          <p:cNvSpPr>
            <a:spLocks noGrp="1"/>
          </p:cNvSpPr>
          <p:nvPr>
            <p:ph type="sldNum" sz="quarter" idx="10"/>
          </p:nvPr>
        </p:nvSpPr>
        <p:spPr/>
        <p:txBody>
          <a:bodyPr/>
          <a:lstStyle/>
          <a:p>
            <a:fld id="{7A384B78-058F-4035-AED0-8A9741ED0B33}" type="slidenum">
              <a:rPr lang="en-US" smtClean="0"/>
              <a:pPr/>
              <a:t>14</a:t>
            </a:fld>
            <a:endParaRPr lang="en-US"/>
          </a:p>
        </p:txBody>
      </p:sp>
    </p:spTree>
    <p:extLst>
      <p:ext uri="{BB962C8B-B14F-4D97-AF65-F5344CB8AC3E}">
        <p14:creationId xmlns:p14="http://schemas.microsoft.com/office/powerpoint/2010/main" val="360538783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Todd Webber</a:t>
            </a:r>
            <a:endParaRPr lang="en-US" dirty="0"/>
          </a:p>
        </p:txBody>
      </p:sp>
      <p:sp>
        <p:nvSpPr>
          <p:cNvPr id="4" name="Slide Number Placeholder 3"/>
          <p:cNvSpPr>
            <a:spLocks noGrp="1"/>
          </p:cNvSpPr>
          <p:nvPr>
            <p:ph type="sldNum" sz="quarter" idx="10"/>
          </p:nvPr>
        </p:nvSpPr>
        <p:spPr/>
        <p:txBody>
          <a:bodyPr/>
          <a:lstStyle/>
          <a:p>
            <a:fld id="{7A384B78-058F-4035-AED0-8A9741ED0B33}" type="slidenum">
              <a:rPr lang="en-US" smtClean="0"/>
              <a:pPr/>
              <a:t>224</a:t>
            </a:fld>
            <a:endParaRPr lang="en-US"/>
          </a:p>
        </p:txBody>
      </p:sp>
    </p:spTree>
    <p:extLst>
      <p:ext uri="{BB962C8B-B14F-4D97-AF65-F5344CB8AC3E}">
        <p14:creationId xmlns:p14="http://schemas.microsoft.com/office/powerpoint/2010/main" val="244531491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L/R front row Jim Dixon, Roy Lipscomb, Mathew Hoffman, George Clary, Sue </a:t>
            </a:r>
            <a:r>
              <a:rPr lang="en-US" dirty="0" err="1" smtClean="0"/>
              <a:t>Longerbeam</a:t>
            </a:r>
            <a:r>
              <a:rPr lang="en-US" dirty="0" smtClean="0"/>
              <a:t>,</a:t>
            </a:r>
            <a:r>
              <a:rPr lang="en-US" baseline="0" dirty="0" smtClean="0"/>
              <a:t> Clarence Webber, </a:t>
            </a:r>
            <a:r>
              <a:rPr lang="en-US" baseline="0" dirty="0" err="1" smtClean="0"/>
              <a:t>Lawerence</a:t>
            </a:r>
            <a:r>
              <a:rPr lang="en-US" baseline="0" dirty="0" smtClean="0"/>
              <a:t> Pierce, Todd Webber, Kevin Myers, Kenny </a:t>
            </a:r>
            <a:r>
              <a:rPr lang="en-US" baseline="0" dirty="0" err="1" smtClean="0"/>
              <a:t>Nicewarner</a:t>
            </a:r>
            <a:r>
              <a:rPr lang="en-US" baseline="0" dirty="0" smtClean="0"/>
              <a:t>, Johnathan Smothers, Gail Young, Chuck Smallwood, Dave Young, George Houser and Courtney </a:t>
            </a:r>
            <a:r>
              <a:rPr lang="en-US" baseline="0" dirty="0" err="1" smtClean="0"/>
              <a:t>Naborczyk</a:t>
            </a:r>
            <a:r>
              <a:rPr lang="en-US" baseline="0" dirty="0" smtClean="0"/>
              <a:t>.</a:t>
            </a:r>
          </a:p>
          <a:p>
            <a:endParaRPr lang="en-US" dirty="0"/>
          </a:p>
        </p:txBody>
      </p:sp>
      <p:sp>
        <p:nvSpPr>
          <p:cNvPr id="4" name="Slide Number Placeholder 3"/>
          <p:cNvSpPr>
            <a:spLocks noGrp="1"/>
          </p:cNvSpPr>
          <p:nvPr>
            <p:ph type="sldNum" sz="quarter" idx="10"/>
          </p:nvPr>
        </p:nvSpPr>
        <p:spPr/>
        <p:txBody>
          <a:bodyPr/>
          <a:lstStyle/>
          <a:p>
            <a:fld id="{7A384B78-058F-4035-AED0-8A9741ED0B33}" type="slidenum">
              <a:rPr lang="en-US" smtClean="0"/>
              <a:pPr/>
              <a:t>226</a:t>
            </a:fld>
            <a:endParaRPr lang="en-US"/>
          </a:p>
        </p:txBody>
      </p:sp>
    </p:spTree>
    <p:extLst>
      <p:ext uri="{BB962C8B-B14F-4D97-AF65-F5344CB8AC3E}">
        <p14:creationId xmlns:p14="http://schemas.microsoft.com/office/powerpoint/2010/main" val="17191039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384B78-058F-4035-AED0-8A9741ED0B33}" type="slidenum">
              <a:rPr lang="en-US" smtClean="0"/>
              <a:pPr/>
              <a:t>227</a:t>
            </a:fld>
            <a:endParaRPr lang="en-US"/>
          </a:p>
        </p:txBody>
      </p:sp>
    </p:spTree>
    <p:extLst>
      <p:ext uri="{BB962C8B-B14F-4D97-AF65-F5344CB8AC3E}">
        <p14:creationId xmlns:p14="http://schemas.microsoft.com/office/powerpoint/2010/main" val="429146098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Ronnie Lowe what a guy he was there wasn’t many Firefighters in Frederick County or</a:t>
            </a:r>
            <a:r>
              <a:rPr lang="en-US" baseline="0" dirty="0" smtClean="0"/>
              <a:t> the area around the tri state area he didn’t know. The Firehouse was his home away from home.</a:t>
            </a:r>
            <a:endParaRPr lang="en-US" dirty="0"/>
          </a:p>
        </p:txBody>
      </p:sp>
      <p:sp>
        <p:nvSpPr>
          <p:cNvPr id="4" name="Slide Number Placeholder 3"/>
          <p:cNvSpPr>
            <a:spLocks noGrp="1"/>
          </p:cNvSpPr>
          <p:nvPr>
            <p:ph type="sldNum" sz="quarter" idx="10"/>
          </p:nvPr>
        </p:nvSpPr>
        <p:spPr/>
        <p:txBody>
          <a:bodyPr/>
          <a:lstStyle/>
          <a:p>
            <a:fld id="{7A384B78-058F-4035-AED0-8A9741ED0B33}" type="slidenum">
              <a:rPr lang="en-US" smtClean="0"/>
              <a:pPr/>
              <a:t>231</a:t>
            </a:fld>
            <a:endParaRPr lang="en-US"/>
          </a:p>
        </p:txBody>
      </p:sp>
    </p:spTree>
    <p:extLst>
      <p:ext uri="{BB962C8B-B14F-4D97-AF65-F5344CB8AC3E}">
        <p14:creationId xmlns:p14="http://schemas.microsoft.com/office/powerpoint/2010/main" val="119897022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Top Left Tiffany White, A.J. </a:t>
            </a:r>
            <a:r>
              <a:rPr lang="en-US" dirty="0" err="1" smtClean="0"/>
              <a:t>Shackleford</a:t>
            </a:r>
            <a:endParaRPr lang="en-US" dirty="0" smtClean="0"/>
          </a:p>
          <a:p>
            <a:r>
              <a:rPr lang="en-US" dirty="0" smtClean="0"/>
              <a:t>Left/Right  McKenzie </a:t>
            </a:r>
            <a:r>
              <a:rPr lang="en-US" dirty="0" err="1" smtClean="0"/>
              <a:t>Nalborczyk,Madison</a:t>
            </a:r>
            <a:r>
              <a:rPr lang="en-US" dirty="0" smtClean="0"/>
              <a:t> </a:t>
            </a:r>
            <a:r>
              <a:rPr lang="en-US" dirty="0" err="1" smtClean="0"/>
              <a:t>Nalborczyk</a:t>
            </a:r>
            <a:r>
              <a:rPr lang="en-US" dirty="0" smtClean="0"/>
              <a:t>, </a:t>
            </a:r>
            <a:r>
              <a:rPr lang="en-US" dirty="0" err="1" smtClean="0"/>
              <a:t>Rylynn</a:t>
            </a:r>
            <a:r>
              <a:rPr lang="en-US" dirty="0" smtClean="0"/>
              <a:t> </a:t>
            </a:r>
            <a:r>
              <a:rPr lang="en-US" dirty="0" err="1" smtClean="0"/>
              <a:t>Nalborczyk,Hailee</a:t>
            </a:r>
            <a:r>
              <a:rPr lang="en-US" dirty="0" smtClean="0"/>
              <a:t> </a:t>
            </a:r>
            <a:r>
              <a:rPr lang="en-US" dirty="0" err="1" smtClean="0"/>
              <a:t>Nalborczyk</a:t>
            </a:r>
            <a:r>
              <a:rPr lang="en-US" baseline="0" dirty="0" smtClean="0"/>
              <a:t> and Joshua D Dixon</a:t>
            </a:r>
          </a:p>
          <a:p>
            <a:r>
              <a:rPr lang="en-US" baseline="0" dirty="0" smtClean="0"/>
              <a:t>All Jr members of Company Five.</a:t>
            </a:r>
            <a:endParaRPr lang="en-US" dirty="0"/>
          </a:p>
        </p:txBody>
      </p:sp>
      <p:sp>
        <p:nvSpPr>
          <p:cNvPr id="4" name="Slide Number Placeholder 3"/>
          <p:cNvSpPr>
            <a:spLocks noGrp="1"/>
          </p:cNvSpPr>
          <p:nvPr>
            <p:ph type="sldNum" sz="quarter" idx="10"/>
          </p:nvPr>
        </p:nvSpPr>
        <p:spPr/>
        <p:txBody>
          <a:bodyPr/>
          <a:lstStyle/>
          <a:p>
            <a:fld id="{7A384B78-058F-4035-AED0-8A9741ED0B33}" type="slidenum">
              <a:rPr lang="en-US" smtClean="0"/>
              <a:pPr/>
              <a:t>234</a:t>
            </a:fld>
            <a:endParaRPr lang="en-US"/>
          </a:p>
        </p:txBody>
      </p:sp>
    </p:spTree>
    <p:extLst>
      <p:ext uri="{BB962C8B-B14F-4D97-AF65-F5344CB8AC3E}">
        <p14:creationId xmlns:p14="http://schemas.microsoft.com/office/powerpoint/2010/main" val="74178202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Donald</a:t>
            </a:r>
            <a:r>
              <a:rPr lang="en-US" baseline="0" dirty="0" smtClean="0"/>
              <a:t> was a great guy if he was your friend he was a friend for life, what a guy he was.</a:t>
            </a:r>
            <a:endParaRPr lang="en-US" dirty="0"/>
          </a:p>
        </p:txBody>
      </p:sp>
      <p:sp>
        <p:nvSpPr>
          <p:cNvPr id="4" name="Slide Number Placeholder 3"/>
          <p:cNvSpPr>
            <a:spLocks noGrp="1"/>
          </p:cNvSpPr>
          <p:nvPr>
            <p:ph type="sldNum" sz="quarter" idx="10"/>
          </p:nvPr>
        </p:nvSpPr>
        <p:spPr/>
        <p:txBody>
          <a:bodyPr/>
          <a:lstStyle/>
          <a:p>
            <a:fld id="{7A384B78-058F-4035-AED0-8A9741ED0B33}" type="slidenum">
              <a:rPr lang="en-US" smtClean="0"/>
              <a:pPr/>
              <a:t>235</a:t>
            </a:fld>
            <a:endParaRPr lang="en-US"/>
          </a:p>
        </p:txBody>
      </p:sp>
    </p:spTree>
    <p:extLst>
      <p:ext uri="{BB962C8B-B14F-4D97-AF65-F5344CB8AC3E}">
        <p14:creationId xmlns:p14="http://schemas.microsoft.com/office/powerpoint/2010/main" val="217838356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384B78-058F-4035-AED0-8A9741ED0B33}" type="slidenum">
              <a:rPr lang="en-US" smtClean="0"/>
              <a:pPr/>
              <a:t>236</a:t>
            </a:fld>
            <a:endParaRPr lang="en-US"/>
          </a:p>
        </p:txBody>
      </p:sp>
    </p:spTree>
    <p:extLst>
      <p:ext uri="{BB962C8B-B14F-4D97-AF65-F5344CB8AC3E}">
        <p14:creationId xmlns:p14="http://schemas.microsoft.com/office/powerpoint/2010/main" val="75828290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Dixie Lee Flora Lipscomb became a member on 2</a:t>
            </a:r>
            <a:r>
              <a:rPr lang="en-US" baseline="0" dirty="0" smtClean="0"/>
              <a:t> Sept 1988, she along side her husband Chief Roy Lipscomb worked for many  years together serving the Brunswick Vol Fire Company until her passing on 14 Sept 2016.</a:t>
            </a:r>
          </a:p>
          <a:p>
            <a:r>
              <a:rPr lang="en-US" baseline="0" dirty="0" smtClean="0"/>
              <a:t>Dixie will surely be missed by the Community and the Fire company.</a:t>
            </a:r>
          </a:p>
          <a:p>
            <a:endParaRPr lang="en-US" dirty="0"/>
          </a:p>
        </p:txBody>
      </p:sp>
      <p:sp>
        <p:nvSpPr>
          <p:cNvPr id="4" name="Slide Number Placeholder 3"/>
          <p:cNvSpPr>
            <a:spLocks noGrp="1"/>
          </p:cNvSpPr>
          <p:nvPr>
            <p:ph type="sldNum" sz="quarter" idx="10"/>
          </p:nvPr>
        </p:nvSpPr>
        <p:spPr/>
        <p:txBody>
          <a:bodyPr/>
          <a:lstStyle/>
          <a:p>
            <a:fld id="{7A384B78-058F-4035-AED0-8A9741ED0B33}" type="slidenum">
              <a:rPr lang="en-US" smtClean="0"/>
              <a:pPr/>
              <a:t>242</a:t>
            </a:fld>
            <a:endParaRPr lang="en-US"/>
          </a:p>
        </p:txBody>
      </p:sp>
    </p:spTree>
    <p:extLst>
      <p:ext uri="{BB962C8B-B14F-4D97-AF65-F5344CB8AC3E}">
        <p14:creationId xmlns:p14="http://schemas.microsoft.com/office/powerpoint/2010/main" val="101748503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384B78-058F-4035-AED0-8A9741ED0B33}" type="slidenum">
              <a:rPr lang="en-US" smtClean="0"/>
              <a:pPr/>
              <a:t>244</a:t>
            </a:fld>
            <a:endParaRPr lang="en-US"/>
          </a:p>
        </p:txBody>
      </p:sp>
    </p:spTree>
    <p:extLst>
      <p:ext uri="{BB962C8B-B14F-4D97-AF65-F5344CB8AC3E}">
        <p14:creationId xmlns:p14="http://schemas.microsoft.com/office/powerpoint/2010/main" val="387999847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L/R- FF Chad Johns, Chief 5 George Clary, FF </a:t>
            </a:r>
            <a:r>
              <a:rPr lang="en-US" dirty="0" err="1" smtClean="0"/>
              <a:t>Coady</a:t>
            </a:r>
            <a:r>
              <a:rPr lang="en-US" dirty="0" smtClean="0"/>
              <a:t> Boyer and FF Jennifer Wilson</a:t>
            </a:r>
            <a:endParaRPr lang="en-US" dirty="0"/>
          </a:p>
        </p:txBody>
      </p:sp>
      <p:sp>
        <p:nvSpPr>
          <p:cNvPr id="4" name="Slide Number Placeholder 3"/>
          <p:cNvSpPr>
            <a:spLocks noGrp="1"/>
          </p:cNvSpPr>
          <p:nvPr>
            <p:ph type="sldNum" sz="quarter" idx="10"/>
          </p:nvPr>
        </p:nvSpPr>
        <p:spPr/>
        <p:txBody>
          <a:bodyPr/>
          <a:lstStyle/>
          <a:p>
            <a:fld id="{7A384B78-058F-4035-AED0-8A9741ED0B33}" type="slidenum">
              <a:rPr lang="en-US" smtClean="0"/>
              <a:pPr/>
              <a:t>245</a:t>
            </a:fld>
            <a:endParaRPr lang="en-US"/>
          </a:p>
        </p:txBody>
      </p:sp>
    </p:spTree>
    <p:extLst>
      <p:ext uri="{BB962C8B-B14F-4D97-AF65-F5344CB8AC3E}">
        <p14:creationId xmlns:p14="http://schemas.microsoft.com/office/powerpoint/2010/main" val="23064161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Info taken from the Democratic Advocate News Paper Jun 14, 1914</a:t>
            </a:r>
            <a:endParaRPr lang="en-US" dirty="0"/>
          </a:p>
        </p:txBody>
      </p:sp>
      <p:sp>
        <p:nvSpPr>
          <p:cNvPr id="4" name="Slide Number Placeholder 3"/>
          <p:cNvSpPr>
            <a:spLocks noGrp="1"/>
          </p:cNvSpPr>
          <p:nvPr>
            <p:ph type="sldNum" sz="quarter" idx="10"/>
          </p:nvPr>
        </p:nvSpPr>
        <p:spPr/>
        <p:txBody>
          <a:bodyPr/>
          <a:lstStyle/>
          <a:p>
            <a:fld id="{7A384B78-058F-4035-AED0-8A9741ED0B33}" type="slidenum">
              <a:rPr lang="en-US" smtClean="0"/>
              <a:pPr/>
              <a:t>17</a:t>
            </a:fld>
            <a:endParaRPr lang="en-US"/>
          </a:p>
        </p:txBody>
      </p:sp>
    </p:spTree>
    <p:extLst>
      <p:ext uri="{BB962C8B-B14F-4D97-AF65-F5344CB8AC3E}">
        <p14:creationId xmlns:p14="http://schemas.microsoft.com/office/powerpoint/2010/main" val="172725173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Todd Webber President for the year 2017</a:t>
            </a:r>
            <a:endParaRPr lang="en-US" dirty="0"/>
          </a:p>
        </p:txBody>
      </p:sp>
      <p:sp>
        <p:nvSpPr>
          <p:cNvPr id="4" name="Slide Number Placeholder 3"/>
          <p:cNvSpPr>
            <a:spLocks noGrp="1"/>
          </p:cNvSpPr>
          <p:nvPr>
            <p:ph type="sldNum" sz="quarter" idx="10"/>
          </p:nvPr>
        </p:nvSpPr>
        <p:spPr/>
        <p:txBody>
          <a:bodyPr/>
          <a:lstStyle/>
          <a:p>
            <a:fld id="{7A384B78-058F-4035-AED0-8A9741ED0B33}" type="slidenum">
              <a:rPr lang="en-US" smtClean="0"/>
              <a:pPr/>
              <a:t>249</a:t>
            </a:fld>
            <a:endParaRPr lang="en-US"/>
          </a:p>
        </p:txBody>
      </p:sp>
    </p:spTree>
    <p:extLst>
      <p:ext uri="{BB962C8B-B14F-4D97-AF65-F5344CB8AC3E}">
        <p14:creationId xmlns:p14="http://schemas.microsoft.com/office/powerpoint/2010/main" val="232223798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L/R George Clary Jr, Ken </a:t>
            </a:r>
            <a:r>
              <a:rPr lang="en-US" dirty="0" err="1" smtClean="0"/>
              <a:t>Nicewarner</a:t>
            </a:r>
            <a:r>
              <a:rPr lang="en-US" dirty="0" smtClean="0"/>
              <a:t>, Todd Webber, Robin Bell, Kellie </a:t>
            </a:r>
            <a:r>
              <a:rPr lang="en-US" dirty="0" err="1" smtClean="0"/>
              <a:t>Shackleford</a:t>
            </a:r>
            <a:r>
              <a:rPr lang="en-US" dirty="0" smtClean="0"/>
              <a:t>, Kevin Myers, Steve</a:t>
            </a:r>
            <a:r>
              <a:rPr lang="en-US" baseline="0" dirty="0" smtClean="0"/>
              <a:t> Shook, Bill </a:t>
            </a:r>
            <a:r>
              <a:rPr lang="en-US" baseline="0" dirty="0" err="1" smtClean="0"/>
              <a:t>Beacht</a:t>
            </a:r>
            <a:r>
              <a:rPr lang="en-US" baseline="0" dirty="0" smtClean="0"/>
              <a:t>, Angie </a:t>
            </a:r>
            <a:r>
              <a:rPr lang="en-US" baseline="0" dirty="0" err="1" smtClean="0"/>
              <a:t>Nicewarner</a:t>
            </a:r>
            <a:r>
              <a:rPr lang="en-US" baseline="0" dirty="0" smtClean="0"/>
              <a:t>, Clarence Webber and Robert </a:t>
            </a:r>
            <a:r>
              <a:rPr lang="en-US" baseline="0" dirty="0" err="1" smtClean="0"/>
              <a:t>Stitley</a:t>
            </a:r>
            <a:r>
              <a:rPr lang="en-US" baseline="0" dirty="0" smtClean="0"/>
              <a:t> Fire Police Capt.  ???</a:t>
            </a:r>
            <a:endParaRPr lang="en-US" dirty="0"/>
          </a:p>
        </p:txBody>
      </p:sp>
      <p:sp>
        <p:nvSpPr>
          <p:cNvPr id="4" name="Slide Number Placeholder 3"/>
          <p:cNvSpPr>
            <a:spLocks noGrp="1"/>
          </p:cNvSpPr>
          <p:nvPr>
            <p:ph type="sldNum" sz="quarter" idx="10"/>
          </p:nvPr>
        </p:nvSpPr>
        <p:spPr/>
        <p:txBody>
          <a:bodyPr/>
          <a:lstStyle/>
          <a:p>
            <a:fld id="{7A384B78-058F-4035-AED0-8A9741ED0B33}" type="slidenum">
              <a:rPr lang="en-US" smtClean="0"/>
              <a:pPr/>
              <a:t>250</a:t>
            </a:fld>
            <a:endParaRPr lang="en-US"/>
          </a:p>
        </p:txBody>
      </p:sp>
    </p:spTree>
    <p:extLst>
      <p:ext uri="{BB962C8B-B14F-4D97-AF65-F5344CB8AC3E}">
        <p14:creationId xmlns:p14="http://schemas.microsoft.com/office/powerpoint/2010/main" val="34654694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information was taken from the Corporation papers of the company.</a:t>
            </a:r>
            <a:endParaRPr lang="en-US" dirty="0"/>
          </a:p>
        </p:txBody>
      </p:sp>
      <p:sp>
        <p:nvSpPr>
          <p:cNvPr id="4" name="Slide Number Placeholder 3"/>
          <p:cNvSpPr>
            <a:spLocks noGrp="1"/>
          </p:cNvSpPr>
          <p:nvPr>
            <p:ph type="sldNum" sz="quarter" idx="10"/>
          </p:nvPr>
        </p:nvSpPr>
        <p:spPr/>
        <p:txBody>
          <a:bodyPr/>
          <a:lstStyle/>
          <a:p>
            <a:fld id="{7A384B78-058F-4035-AED0-8A9741ED0B33}" type="slidenum">
              <a:rPr lang="en-US" smtClean="0"/>
              <a:pPr/>
              <a:t>18</a:t>
            </a:fld>
            <a:endParaRPr lang="en-US"/>
          </a:p>
        </p:txBody>
      </p:sp>
    </p:spTree>
    <p:extLst>
      <p:ext uri="{BB962C8B-B14F-4D97-AF65-F5344CB8AC3E}">
        <p14:creationId xmlns:p14="http://schemas.microsoft.com/office/powerpoint/2010/main" val="9924924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 the first firehouse there was what was called reel houses one on New York Hill across from Park Ave, one on </a:t>
            </a:r>
            <a:r>
              <a:rPr lang="en-US" dirty="0" err="1" smtClean="0"/>
              <a:t>Wenner’s</a:t>
            </a:r>
            <a:r>
              <a:rPr lang="en-US" dirty="0" smtClean="0"/>
              <a:t> Hill at F Street and Maple Ave, one at the bottom of First Ave on the south side of Potomac Street this one was built on stilts</a:t>
            </a:r>
            <a:r>
              <a:rPr lang="en-US" baseline="0" dirty="0" smtClean="0"/>
              <a:t> and one in the 600 block of West Potomac Street.</a:t>
            </a:r>
            <a:endParaRPr lang="en-US" dirty="0"/>
          </a:p>
        </p:txBody>
      </p:sp>
      <p:sp>
        <p:nvSpPr>
          <p:cNvPr id="4" name="Slide Number Placeholder 3"/>
          <p:cNvSpPr>
            <a:spLocks noGrp="1"/>
          </p:cNvSpPr>
          <p:nvPr>
            <p:ph type="sldNum" sz="quarter" idx="10"/>
          </p:nvPr>
        </p:nvSpPr>
        <p:spPr/>
        <p:txBody>
          <a:bodyPr/>
          <a:lstStyle/>
          <a:p>
            <a:fld id="{7A384B78-058F-4035-AED0-8A9741ED0B33}" type="slidenum">
              <a:rPr lang="en-US" smtClean="0"/>
              <a:pPr/>
              <a:t>23</a:t>
            </a:fld>
            <a:endParaRPr lang="en-US"/>
          </a:p>
        </p:txBody>
      </p:sp>
    </p:spTree>
    <p:extLst>
      <p:ext uri="{BB962C8B-B14F-4D97-AF65-F5344CB8AC3E}">
        <p14:creationId xmlns:p14="http://schemas.microsoft.com/office/powerpoint/2010/main" val="40585728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A8E682D1-26C0-4EBD-9218-FA9E907F38CF}" type="datetimeFigureOut">
              <a:rPr lang="en-US" smtClean="0"/>
              <a:pPr/>
              <a:t>5/8/2017</a:t>
            </a:fld>
            <a:endParaRPr lang="en-US" dirty="0"/>
          </a:p>
        </p:txBody>
      </p:sp>
      <p:sp>
        <p:nvSpPr>
          <p:cNvPr id="17" name="Footer Placeholder 16"/>
          <p:cNvSpPr>
            <a:spLocks noGrp="1"/>
          </p:cNvSpPr>
          <p:nvPr>
            <p:ph type="ftr" sz="quarter" idx="11"/>
          </p:nvPr>
        </p:nvSpPr>
        <p:spPr/>
        <p:txBody>
          <a:bodyPr/>
          <a:lstStyle/>
          <a:p>
            <a:endParaRPr lang="en-US" dirty="0"/>
          </a:p>
        </p:txBody>
      </p:sp>
      <p:sp>
        <p:nvSpPr>
          <p:cNvPr id="29" name="Slide Number Placeholder 28"/>
          <p:cNvSpPr>
            <a:spLocks noGrp="1"/>
          </p:cNvSpPr>
          <p:nvPr>
            <p:ph type="sldNum" sz="quarter" idx="12"/>
          </p:nvPr>
        </p:nvSpPr>
        <p:spPr/>
        <p:txBody>
          <a:bodyPr/>
          <a:lstStyle/>
          <a:p>
            <a:fld id="{865E9857-B3B0-4C99-A57E-2EDD250B0E4B}" type="slidenum">
              <a:rPr lang="en-US" smtClean="0"/>
              <a:pPr/>
              <a:t>‹#›</a:t>
            </a:fld>
            <a:endParaRPr lang="en-US" dirty="0"/>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8E682D1-26C0-4EBD-9218-FA9E907F38CF}" type="datetimeFigureOut">
              <a:rPr lang="en-US" smtClean="0"/>
              <a:pPr/>
              <a:t>5/8/2017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5E9857-B3B0-4C99-A57E-2EDD250B0E4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8E682D1-26C0-4EBD-9218-FA9E907F38CF}" type="datetimeFigureOut">
              <a:rPr lang="en-US" smtClean="0"/>
              <a:pPr/>
              <a:t>5/8/2017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5E9857-B3B0-4C99-A57E-2EDD250B0E4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8E682D1-26C0-4EBD-9218-FA9E907F38CF}" type="datetimeFigureOut">
              <a:rPr lang="en-US" smtClean="0"/>
              <a:pPr/>
              <a:t>5/8/2017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5E9857-B3B0-4C99-A57E-2EDD250B0E4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A8E682D1-26C0-4EBD-9218-FA9E907F38CF}" type="datetimeFigureOut">
              <a:rPr lang="en-US" smtClean="0"/>
              <a:pPr/>
              <a:t>5/8/2017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7924800" y="6416675"/>
            <a:ext cx="762000" cy="365125"/>
          </a:xfrm>
        </p:spPr>
        <p:txBody>
          <a:bodyPr/>
          <a:lstStyle/>
          <a:p>
            <a:fld id="{865E9857-B3B0-4C99-A57E-2EDD250B0E4B}" type="slidenum">
              <a:rPr lang="en-US" smtClean="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A8E682D1-26C0-4EBD-9218-FA9E907F38CF}" type="datetimeFigureOut">
              <a:rPr lang="en-US" smtClean="0"/>
              <a:pPr/>
              <a:t>5/8/2017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5E9857-B3B0-4C99-A57E-2EDD250B0E4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A8E682D1-26C0-4EBD-9218-FA9E907F38CF}" type="datetimeFigureOut">
              <a:rPr lang="en-US" smtClean="0"/>
              <a:pPr/>
              <a:t>5/8/2017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65E9857-B3B0-4C99-A57E-2EDD250B0E4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A8E682D1-26C0-4EBD-9218-FA9E907F38CF}" type="datetimeFigureOut">
              <a:rPr lang="en-US" smtClean="0"/>
              <a:pPr/>
              <a:t>5/8/2017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65E9857-B3B0-4C99-A57E-2EDD250B0E4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E682D1-26C0-4EBD-9218-FA9E907F38CF}" type="datetimeFigureOut">
              <a:rPr lang="en-US" smtClean="0"/>
              <a:pPr/>
              <a:t>5/8/2017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65E9857-B3B0-4C99-A57E-2EDD250B0E4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A8E682D1-26C0-4EBD-9218-FA9E907F38CF}" type="datetimeFigureOut">
              <a:rPr lang="en-US" smtClean="0"/>
              <a:pPr/>
              <a:t>5/8/2017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5E9857-B3B0-4C99-A57E-2EDD250B0E4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A8E682D1-26C0-4EBD-9218-FA9E907F38CF}" type="datetimeFigureOut">
              <a:rPr lang="en-US" smtClean="0"/>
              <a:pPr/>
              <a:t>5/8/2017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5E9857-B3B0-4C99-A57E-2EDD250B0E4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A8E682D1-26C0-4EBD-9218-FA9E907F38CF}" type="datetimeFigureOut">
              <a:rPr lang="en-US" smtClean="0"/>
              <a:pPr/>
              <a:t>5/8/2017</a:t>
            </a:fld>
            <a:endParaRPr lang="en-US" dirty="0"/>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dirty="0"/>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865E9857-B3B0-4C99-A57E-2EDD250B0E4B}"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file:///C:\Users\Ccity\Music\iTunes\Emmylou%20Harris\Brand%20New%20Dance\27EndlessLove.mid"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151.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6.xml"/></Relationships>
</file>

<file path=ppt/slides/_rels/slide164.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4.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6.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 Id="rId5" Type="http://schemas.openxmlformats.org/officeDocument/2006/relationships/image" Target="../media/image98.png"/><Relationship Id="rId4" Type="http://schemas.openxmlformats.org/officeDocument/2006/relationships/image" Target="../media/image9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6.xml"/></Relationships>
</file>

<file path=ppt/slides/_rels/slide182.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0.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6.xml"/></Relationships>
</file>

<file path=ppt/slides/_rels/slide191.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52.xml"/><Relationship Id="rId1" Type="http://schemas.openxmlformats.org/officeDocument/2006/relationships/slideLayout" Target="../slideLayouts/slideLayout9.xml"/></Relationships>
</file>

<file path=ppt/slides/_rels/slide201.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206.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210.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227.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235.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246.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6.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7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hyperlink" Target="http://www.facebook.com/photo.php?pid=4439829&amp;id=307806060207" TargetMode="Externa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43000"/>
            <a:ext cx="9144000" cy="1981200"/>
          </a:xfrm>
        </p:spPr>
        <p:txBody>
          <a:bodyPr>
            <a:noAutofit/>
          </a:bodyPr>
          <a:lstStyle/>
          <a:p>
            <a:r>
              <a:rPr lang="en-US" b="1" dirty="0" smtClean="0">
                <a:solidFill>
                  <a:schemeClr val="accent6">
                    <a:lumMod val="75000"/>
                  </a:schemeClr>
                </a:solidFill>
                <a:latin typeface="Arial Black" pitchFamily="34" charset="0"/>
              </a:rPr>
              <a:t>History of the Brunswick Volunteer Fire Company</a:t>
            </a:r>
            <a:endParaRPr lang="en-US" b="1" dirty="0">
              <a:solidFill>
                <a:schemeClr val="accent6">
                  <a:lumMod val="75000"/>
                </a:schemeClr>
              </a:solidFill>
              <a:latin typeface="Arial Black" pitchFamily="34" charset="0"/>
            </a:endParaRPr>
          </a:p>
        </p:txBody>
      </p:sp>
      <p:sp>
        <p:nvSpPr>
          <p:cNvPr id="4" name="Content Placeholder 3"/>
          <p:cNvSpPr>
            <a:spLocks noGrp="1"/>
          </p:cNvSpPr>
          <p:nvPr>
            <p:ph idx="1"/>
          </p:nvPr>
        </p:nvSpPr>
        <p:spPr>
          <a:xfrm>
            <a:off x="457200" y="3886200"/>
            <a:ext cx="8229600" cy="1905000"/>
          </a:xfrm>
        </p:spPr>
        <p:txBody>
          <a:bodyPr>
            <a:normAutofit/>
          </a:bodyPr>
          <a:lstStyle/>
          <a:p>
            <a:pPr>
              <a:buNone/>
            </a:pPr>
            <a:r>
              <a:rPr lang="en-US" b="1" dirty="0" smtClean="0">
                <a:solidFill>
                  <a:schemeClr val="accent2">
                    <a:lumMod val="75000"/>
                  </a:schemeClr>
                </a:solidFill>
              </a:rPr>
              <a:t>    </a:t>
            </a:r>
            <a:r>
              <a:rPr lang="en-US" b="1" dirty="0" smtClean="0">
                <a:solidFill>
                  <a:schemeClr val="tx1">
                    <a:lumMod val="95000"/>
                  </a:schemeClr>
                </a:solidFill>
              </a:rPr>
              <a:t>Pictures and stories of the Fire Company from         the time of organizing to present. The more than 10 years of research by Jim Dixon Past President. </a:t>
            </a:r>
            <a:endParaRPr lang="en-US" b="1" dirty="0">
              <a:solidFill>
                <a:schemeClr val="tx1">
                  <a:lumMod val="95000"/>
                </a:schemeClr>
              </a:solidFill>
            </a:endParaRPr>
          </a:p>
        </p:txBody>
      </p:sp>
      <p:pic>
        <p:nvPicPr>
          <p:cNvPr id="5" name="27EndlessLove.mid">
            <a:hlinkClick r:id="" action="ppaction://media"/>
          </p:cNvPr>
          <p:cNvPicPr>
            <a:picLocks noRot="1" noChangeAspect="1"/>
          </p:cNvPicPr>
          <p:nvPr>
            <a:audioFile r:link="rId1"/>
          </p:nvPr>
        </p:nvPicPr>
        <p:blipFill>
          <a:blip r:embed="rId3" cstate="print"/>
          <a:stretch>
            <a:fillRect/>
          </a:stretch>
        </p:blipFill>
        <p:spPr>
          <a:xfrm>
            <a:off x="0" y="6553200"/>
            <a:ext cx="304800" cy="304800"/>
          </a:xfrm>
          <a:prstGeom prst="rect">
            <a:avLst/>
          </a:prstGeom>
        </p:spPr>
      </p:pic>
    </p:spTree>
  </p:cSld>
  <p:clrMapOvr>
    <a:masterClrMapping/>
  </p:clrMapOvr>
  <p:transition spd="slow" advClick="0" advTm="10000">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263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repeatCount="indefinite"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554162"/>
          </a:xfrm>
        </p:spPr>
        <p:txBody>
          <a:bodyPr>
            <a:normAutofit fontScale="90000"/>
          </a:bodyPr>
          <a:lstStyle/>
          <a:p>
            <a:r>
              <a:rPr lang="en-US" dirty="0"/>
              <a:t>Democratic </a:t>
            </a:r>
            <a:r>
              <a:rPr lang="en-US" dirty="0" smtClean="0"/>
              <a:t>Advocate., Westminster Maryland </a:t>
            </a:r>
            <a:r>
              <a:rPr lang="en-US" dirty="0"/>
              <a:t>May 29, 1908</a:t>
            </a:r>
          </a:p>
        </p:txBody>
      </p:sp>
      <p:sp>
        <p:nvSpPr>
          <p:cNvPr id="3" name="Content Placeholder 2"/>
          <p:cNvSpPr>
            <a:spLocks noGrp="1"/>
          </p:cNvSpPr>
          <p:nvPr>
            <p:ph idx="1"/>
          </p:nvPr>
        </p:nvSpPr>
        <p:spPr>
          <a:xfrm>
            <a:off x="457200" y="2514600"/>
            <a:ext cx="8229600" cy="3794760"/>
          </a:xfrm>
        </p:spPr>
        <p:txBody>
          <a:bodyPr>
            <a:normAutofit/>
          </a:bodyPr>
          <a:lstStyle/>
          <a:p>
            <a:pPr marL="137160" indent="0">
              <a:buNone/>
            </a:pPr>
            <a:r>
              <a:rPr lang="en-US" sz="4000" dirty="0" smtClean="0"/>
              <a:t>At a special election at Brunswick the proposition to issue bonds to the amount of $15,000.00 for municipal water works system was carried by a majority of 194.</a:t>
            </a:r>
            <a:endParaRPr lang="en-US" sz="4000" dirty="0"/>
          </a:p>
        </p:txBody>
      </p:sp>
    </p:spTree>
    <p:extLst>
      <p:ext uri="{BB962C8B-B14F-4D97-AF65-F5344CB8AC3E}">
        <p14:creationId xmlns:p14="http://schemas.microsoft.com/office/powerpoint/2010/main" val="114544234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dirty="0" smtClean="0"/>
              <a:t>1965</a:t>
            </a:r>
            <a:endParaRPr lang="en-US" dirty="0"/>
          </a:p>
        </p:txBody>
      </p:sp>
      <p:sp>
        <p:nvSpPr>
          <p:cNvPr id="3" name="Content Placeholder 2"/>
          <p:cNvSpPr>
            <a:spLocks noGrp="1"/>
          </p:cNvSpPr>
          <p:nvPr>
            <p:ph idx="1"/>
          </p:nvPr>
        </p:nvSpPr>
        <p:spPr>
          <a:xfrm>
            <a:off x="457200" y="1066800"/>
            <a:ext cx="8229600" cy="5242560"/>
          </a:xfrm>
        </p:spPr>
        <p:txBody>
          <a:bodyPr>
            <a:normAutofit/>
          </a:bodyPr>
          <a:lstStyle/>
          <a:p>
            <a:pPr hangingPunct="0">
              <a:buNone/>
            </a:pPr>
            <a:r>
              <a:rPr lang="en-US" b="1" dirty="0" smtClean="0">
                <a:solidFill>
                  <a:srgbClr val="FFFF00"/>
                </a:solidFill>
              </a:rPr>
              <a:t>       George Jones country  western star, comes to Fire Company on Sept 10</a:t>
            </a:r>
            <a:r>
              <a:rPr lang="en-US" b="1" baseline="30000" dirty="0" smtClean="0">
                <a:solidFill>
                  <a:srgbClr val="FFFF00"/>
                </a:solidFill>
              </a:rPr>
              <a:t>th </a:t>
            </a:r>
            <a:r>
              <a:rPr lang="en-US" b="1" dirty="0" smtClean="0">
                <a:solidFill>
                  <a:srgbClr val="FFFF00"/>
                </a:solidFill>
              </a:rPr>
              <a:t>for two shows</a:t>
            </a:r>
          </a:p>
          <a:p>
            <a:pPr hangingPunct="0">
              <a:buNone/>
            </a:pPr>
            <a:r>
              <a:rPr lang="en-US" b="1" dirty="0" smtClean="0"/>
              <a:t>                                                                   </a:t>
            </a:r>
            <a:endParaRPr lang="en-US" dirty="0" smtClean="0"/>
          </a:p>
          <a:p>
            <a:pPr hangingPunct="0">
              <a:buNone/>
            </a:pPr>
            <a:r>
              <a:rPr lang="en-US" b="1" dirty="0" smtClean="0"/>
              <a:t>    </a:t>
            </a:r>
          </a:p>
          <a:p>
            <a:pPr hangingPunct="0">
              <a:buNone/>
            </a:pPr>
            <a:r>
              <a:rPr lang="en-US" b="1" dirty="0" smtClean="0"/>
              <a:t>                                                                                        </a:t>
            </a:r>
          </a:p>
          <a:p>
            <a:pPr hangingPunct="0">
              <a:buNone/>
            </a:pPr>
            <a:r>
              <a:rPr lang="en-US" b="1" dirty="0" smtClean="0"/>
              <a:t>                                 George Jones</a:t>
            </a:r>
            <a:endParaRPr lang="en-US" dirty="0" smtClean="0"/>
          </a:p>
          <a:p>
            <a:endParaRPr lang="en-US" dirty="0"/>
          </a:p>
        </p:txBody>
      </p:sp>
      <p:pic>
        <p:nvPicPr>
          <p:cNvPr id="4" name="Picture 3" descr="http://www.google.com/images?q=tbn:mPATQlvsDvbfqM::www.weblo.com/asset_images/large/Young_George_Jones_George_460dca563d637.jpg&amp;h=78&amp;w=78&amp;usg=__MGnx0trRyHBiQ79Pb-SZYwTPCCI="/>
          <p:cNvPicPr/>
          <p:nvPr/>
        </p:nvPicPr>
        <p:blipFill>
          <a:blip r:embed="rId2" cstate="print"/>
          <a:srcRect/>
          <a:stretch>
            <a:fillRect/>
          </a:stretch>
        </p:blipFill>
        <p:spPr bwMode="auto">
          <a:xfrm rot="21123996">
            <a:off x="1174489" y="2836249"/>
            <a:ext cx="1463554" cy="1661964"/>
          </a:xfrm>
          <a:prstGeom prst="rect">
            <a:avLst/>
          </a:prstGeom>
          <a:noFill/>
          <a:ln w="9525">
            <a:noFill/>
            <a:miter lim="800000"/>
            <a:headEnd/>
            <a:tailEnd/>
          </a:ln>
        </p:spPr>
      </p:pic>
      <p:pic>
        <p:nvPicPr>
          <p:cNvPr id="5" name="Picture 4" descr="http://www.google.com/images?q=tbn:N7YYzDvWmZ-MMM::img.maniadb.com/images/artist/121/121992.jpg&amp;h=78&amp;w=62&amp;usg=__q5CKeZ2IGqEfcX39Jf6jyDJAx9Y="/>
          <p:cNvPicPr/>
          <p:nvPr/>
        </p:nvPicPr>
        <p:blipFill>
          <a:blip r:embed="rId3" cstate="print"/>
          <a:srcRect/>
          <a:stretch>
            <a:fillRect/>
          </a:stretch>
        </p:blipFill>
        <p:spPr bwMode="auto">
          <a:xfrm rot="830576">
            <a:off x="6532747" y="2763428"/>
            <a:ext cx="1731800" cy="1914257"/>
          </a:xfrm>
          <a:prstGeom prst="rect">
            <a:avLst/>
          </a:prstGeom>
          <a:noFill/>
          <a:ln w="9525">
            <a:noFill/>
            <a:miter lim="800000"/>
            <a:headEnd/>
            <a:tailEnd/>
          </a:ln>
        </p:spPr>
      </p:pic>
    </p:spTree>
  </p:cSld>
  <p:clrMapOvr>
    <a:masterClrMapping/>
  </p:clrMapOvr>
  <p:transition spd="slow" advTm="20000">
    <p:wheel spokes="3"/>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586"/>
            <a:ext cx="8686800" cy="1140052"/>
          </a:xfrm>
        </p:spPr>
        <p:txBody>
          <a:bodyPr>
            <a:normAutofit/>
          </a:bodyPr>
          <a:lstStyle/>
          <a:p>
            <a:r>
              <a:rPr lang="en-US" sz="2800" dirty="0" smtClean="0"/>
              <a:t> Harvey Snoots Past Mascot </a:t>
            </a:r>
            <a:br>
              <a:rPr lang="en-US" sz="2800" dirty="0" smtClean="0"/>
            </a:br>
            <a:r>
              <a:rPr lang="en-US" sz="2800" dirty="0" smtClean="0"/>
              <a:t>for many years</a:t>
            </a:r>
            <a:endParaRPr lang="en-US" sz="28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52600" y="1752600"/>
            <a:ext cx="6172200" cy="4876800"/>
          </a:xfrm>
        </p:spPr>
      </p:pic>
    </p:spTree>
    <p:extLst>
      <p:ext uri="{BB962C8B-B14F-4D97-AF65-F5344CB8AC3E}">
        <p14:creationId xmlns:p14="http://schemas.microsoft.com/office/powerpoint/2010/main" val="356918330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Officers For1966</a:t>
            </a:r>
            <a:endParaRPr lang="en-US" dirty="0"/>
          </a:p>
        </p:txBody>
      </p:sp>
      <p:sp>
        <p:nvSpPr>
          <p:cNvPr id="3" name="Content Placeholder 2"/>
          <p:cNvSpPr>
            <a:spLocks noGrp="1"/>
          </p:cNvSpPr>
          <p:nvPr>
            <p:ph idx="1"/>
          </p:nvPr>
        </p:nvSpPr>
        <p:spPr/>
        <p:txBody>
          <a:bodyPr>
            <a:normAutofit lnSpcReduction="10000"/>
          </a:bodyPr>
          <a:lstStyle/>
          <a:p>
            <a:pPr hangingPunct="0">
              <a:buNone/>
            </a:pPr>
            <a:endParaRPr lang="en-US" dirty="0" smtClean="0">
              <a:solidFill>
                <a:srgbClr val="FF0000"/>
              </a:solidFill>
            </a:endParaRPr>
          </a:p>
          <a:p>
            <a:pPr hangingPunct="0">
              <a:buNone/>
            </a:pPr>
            <a:r>
              <a:rPr lang="en-US" b="1" dirty="0" smtClean="0"/>
              <a:t> </a:t>
            </a:r>
            <a:endParaRPr lang="en-US" dirty="0" smtClean="0"/>
          </a:p>
          <a:p>
            <a:pPr hangingPunct="0">
              <a:buNone/>
            </a:pPr>
            <a:r>
              <a:rPr lang="en-US" b="1" dirty="0" smtClean="0"/>
              <a:t>President                    James Dixon</a:t>
            </a:r>
            <a:endParaRPr lang="en-US" dirty="0" smtClean="0"/>
          </a:p>
          <a:p>
            <a:pPr hangingPunct="0">
              <a:buNone/>
            </a:pPr>
            <a:r>
              <a:rPr lang="en-US" b="1" dirty="0" smtClean="0"/>
              <a:t>V President                Donald Minnick </a:t>
            </a:r>
            <a:endParaRPr lang="en-US" dirty="0" smtClean="0"/>
          </a:p>
          <a:p>
            <a:pPr hangingPunct="0">
              <a:buNone/>
            </a:pPr>
            <a:r>
              <a:rPr lang="en-US" b="1" dirty="0" smtClean="0"/>
              <a:t>Second Vice               Russell Eury  </a:t>
            </a:r>
            <a:endParaRPr lang="en-US" dirty="0" smtClean="0"/>
          </a:p>
          <a:p>
            <a:pPr hangingPunct="0">
              <a:buNone/>
            </a:pPr>
            <a:r>
              <a:rPr lang="en-US" b="1" dirty="0" smtClean="0"/>
              <a:t>Secretary                    Charles Virts</a:t>
            </a:r>
            <a:endParaRPr lang="en-US" dirty="0" smtClean="0"/>
          </a:p>
          <a:p>
            <a:pPr hangingPunct="0">
              <a:buNone/>
            </a:pPr>
            <a:r>
              <a:rPr lang="en-US" b="1" dirty="0" smtClean="0"/>
              <a:t>Treasurer                    Floyd Strickler resigned      </a:t>
            </a:r>
          </a:p>
          <a:p>
            <a:pPr hangingPunct="0">
              <a:buNone/>
            </a:pPr>
            <a:r>
              <a:rPr lang="en-US" b="1" dirty="0" smtClean="0"/>
              <a:t>                                      Richard Snoots appointed</a:t>
            </a:r>
            <a:endParaRPr lang="en-US" dirty="0" smtClean="0"/>
          </a:p>
          <a:p>
            <a:pPr hangingPunct="0">
              <a:buNone/>
            </a:pPr>
            <a:r>
              <a:rPr lang="en-US" b="1" dirty="0" smtClean="0"/>
              <a:t>Financial Secretary   Robert Caniford</a:t>
            </a:r>
            <a:endParaRPr lang="en-US" dirty="0" smtClean="0"/>
          </a:p>
          <a:p>
            <a:pPr hangingPunct="0">
              <a:buNone/>
            </a:pPr>
            <a:r>
              <a:rPr lang="en-US" b="1" dirty="0" smtClean="0"/>
              <a:t>Chief 5                         H.E. Sonny Cannon </a:t>
            </a:r>
            <a:endParaRPr lang="en-US" dirty="0" smtClean="0"/>
          </a:p>
          <a:p>
            <a:endParaRPr lang="en-US" dirty="0"/>
          </a:p>
        </p:txBody>
      </p:sp>
    </p:spTree>
  </p:cSld>
  <p:clrMapOvr>
    <a:masterClrMapping/>
  </p:clrMapOvr>
  <p:transition spd="med" advTm="14000">
    <p:pull dir="u"/>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James M Dixon Past President 1966</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06303" y="1600200"/>
            <a:ext cx="3531393" cy="4708525"/>
          </a:xfrm>
        </p:spPr>
      </p:pic>
    </p:spTree>
    <p:extLst>
      <p:ext uri="{BB962C8B-B14F-4D97-AF65-F5344CB8AC3E}">
        <p14:creationId xmlns:p14="http://schemas.microsoft.com/office/powerpoint/2010/main" val="181137802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Walter Sylvester Rice, Died </a:t>
            </a:r>
            <a:br>
              <a:rPr lang="en-US" dirty="0" smtClean="0"/>
            </a:br>
            <a:r>
              <a:rPr lang="en-US" dirty="0" smtClean="0"/>
              <a:t>26 May 1966</a:t>
            </a:r>
            <a:endParaRPr lang="en-US" dirty="0"/>
          </a:p>
        </p:txBody>
      </p:sp>
      <p:sp>
        <p:nvSpPr>
          <p:cNvPr id="3" name="Content Placeholder 2"/>
          <p:cNvSpPr>
            <a:spLocks noGrp="1"/>
          </p:cNvSpPr>
          <p:nvPr>
            <p:ph idx="1"/>
          </p:nvPr>
        </p:nvSpPr>
        <p:spPr/>
        <p:txBody>
          <a:bodyPr/>
          <a:lstStyle/>
          <a:p>
            <a:pPr>
              <a:buNone/>
            </a:pPr>
            <a:r>
              <a:rPr lang="en-US" dirty="0" smtClean="0"/>
              <a:t>     After a long illness, Walter Sylvester Rice engineer driver, for the Brunswick Vol. Fire Company passed away 26 May, 1966.</a:t>
            </a:r>
          </a:p>
          <a:p>
            <a:pPr>
              <a:buNone/>
            </a:pPr>
            <a:r>
              <a:rPr lang="en-US" dirty="0" smtClean="0"/>
              <a:t>     Walter was born  and raised in Hollywood, Maryland came to Brunswick to work on the railroad. Later becoming a full time paid driver for the fire company. He leaves a brother Leroy Rice of Brunswick.</a:t>
            </a:r>
          </a:p>
          <a:p>
            <a:pPr>
              <a:buNone/>
            </a:pPr>
            <a:r>
              <a:rPr lang="en-US" dirty="0" smtClean="0"/>
              <a:t>     Burial will take place 27 May 1966, at the Loudon Park Cemetery, Baltimore, Maryland </a:t>
            </a:r>
            <a:endParaRPr lang="en-US" dirty="0"/>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100" dirty="0" smtClean="0"/>
              <a:t>26 May1966 Walter S Rice Passes away</a:t>
            </a:r>
            <a:endParaRPr lang="en-US" sz="3100" dirty="0"/>
          </a:p>
        </p:txBody>
      </p:sp>
      <p:pic>
        <p:nvPicPr>
          <p:cNvPr id="3" name="Picture 2" descr="C:\Users\Ccity\jim's picture\Walter Rice.jpg"/>
          <p:cNvPicPr>
            <a:picLocks noChangeAspect="1" noChangeArrowheads="1"/>
          </p:cNvPicPr>
          <p:nvPr/>
        </p:nvPicPr>
        <p:blipFill>
          <a:blip r:embed="rId2" cstate="print"/>
          <a:srcRect/>
          <a:stretch>
            <a:fillRect/>
          </a:stretch>
        </p:blipFill>
        <p:spPr bwMode="auto">
          <a:xfrm>
            <a:off x="3429000" y="1524000"/>
            <a:ext cx="1955408" cy="4811789"/>
          </a:xfrm>
          <a:prstGeom prst="rect">
            <a:avLst/>
          </a:prstGeom>
          <a:noFill/>
        </p:spPr>
      </p:pic>
    </p:spTree>
    <p:extLst>
      <p:ext uri="{BB962C8B-B14F-4D97-AF65-F5344CB8AC3E}">
        <p14:creationId xmlns:p14="http://schemas.microsoft.com/office/powerpoint/2010/main" val="324063881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1967</a:t>
            </a:r>
            <a:endParaRPr lang="en-US" dirty="0"/>
          </a:p>
        </p:txBody>
      </p:sp>
      <p:sp>
        <p:nvSpPr>
          <p:cNvPr id="3" name="Content Placeholder 2"/>
          <p:cNvSpPr>
            <a:spLocks noGrp="1"/>
          </p:cNvSpPr>
          <p:nvPr>
            <p:ph idx="1"/>
          </p:nvPr>
        </p:nvSpPr>
        <p:spPr/>
        <p:txBody>
          <a:bodyPr>
            <a:normAutofit fontScale="92500" lnSpcReduction="10000"/>
          </a:bodyPr>
          <a:lstStyle/>
          <a:p>
            <a:pPr hangingPunct="0">
              <a:buNone/>
            </a:pPr>
            <a:endParaRPr lang="en-US" dirty="0" smtClean="0">
              <a:solidFill>
                <a:srgbClr val="FF0000"/>
              </a:solidFill>
            </a:endParaRPr>
          </a:p>
          <a:p>
            <a:pPr hangingPunct="0">
              <a:buNone/>
            </a:pPr>
            <a:r>
              <a:rPr lang="en-US" b="1" dirty="0" smtClean="0"/>
              <a:t> </a:t>
            </a:r>
            <a:endParaRPr lang="en-US" dirty="0" smtClean="0"/>
          </a:p>
          <a:p>
            <a:pPr hangingPunct="0">
              <a:buNone/>
            </a:pPr>
            <a:r>
              <a:rPr lang="en-US" b="1" dirty="0" smtClean="0"/>
              <a:t>President                       H.E. Nicholson Sr.</a:t>
            </a:r>
            <a:endParaRPr lang="en-US" dirty="0" smtClean="0"/>
          </a:p>
          <a:p>
            <a:pPr hangingPunct="0">
              <a:buNone/>
            </a:pPr>
            <a:r>
              <a:rPr lang="en-US" b="1" dirty="0" smtClean="0"/>
              <a:t>1st Vice President        Robert (Chick) Moyers</a:t>
            </a:r>
            <a:endParaRPr lang="en-US" dirty="0" smtClean="0"/>
          </a:p>
          <a:p>
            <a:pPr hangingPunct="0">
              <a:buNone/>
            </a:pPr>
            <a:r>
              <a:rPr lang="en-US" b="1" dirty="0" smtClean="0"/>
              <a:t>2</a:t>
            </a:r>
            <a:r>
              <a:rPr lang="en-US" b="1" baseline="30000" dirty="0" smtClean="0"/>
              <a:t>nd</a:t>
            </a:r>
            <a:r>
              <a:rPr lang="en-US" b="1" dirty="0" smtClean="0"/>
              <a:t> V President             George Thomas</a:t>
            </a:r>
            <a:endParaRPr lang="en-US" dirty="0" smtClean="0"/>
          </a:p>
          <a:p>
            <a:pPr hangingPunct="0">
              <a:buNone/>
            </a:pPr>
            <a:r>
              <a:rPr lang="en-US" b="1" dirty="0" smtClean="0"/>
              <a:t>Secretary                        Charles R Virts</a:t>
            </a:r>
            <a:endParaRPr lang="en-US" dirty="0" smtClean="0"/>
          </a:p>
          <a:p>
            <a:pPr hangingPunct="0">
              <a:buNone/>
            </a:pPr>
            <a:r>
              <a:rPr lang="en-US" b="1" dirty="0" smtClean="0"/>
              <a:t>Fin Secretary                 Robert Caniford</a:t>
            </a:r>
            <a:endParaRPr lang="en-US" dirty="0" smtClean="0"/>
          </a:p>
          <a:p>
            <a:pPr hangingPunct="0">
              <a:buNone/>
            </a:pPr>
            <a:r>
              <a:rPr lang="en-US" b="1" dirty="0" smtClean="0"/>
              <a:t>Treasurer                       Richard Snoots</a:t>
            </a:r>
            <a:endParaRPr lang="en-US" dirty="0" smtClean="0"/>
          </a:p>
          <a:p>
            <a:pPr hangingPunct="0">
              <a:buNone/>
            </a:pPr>
            <a:r>
              <a:rPr lang="en-US" b="1" dirty="0" smtClean="0"/>
              <a:t>Chief                              H.E. Cannon</a:t>
            </a:r>
            <a:endParaRPr lang="en-US" dirty="0" smtClean="0"/>
          </a:p>
          <a:p>
            <a:pPr hangingPunct="0">
              <a:buNone/>
            </a:pPr>
            <a:r>
              <a:rPr lang="en-US" dirty="0" smtClean="0"/>
              <a:t> </a:t>
            </a:r>
          </a:p>
          <a:p>
            <a:endParaRPr lang="en-US" dirty="0"/>
          </a:p>
        </p:txBody>
      </p:sp>
    </p:spTree>
  </p:cSld>
  <p:clrMapOvr>
    <a:masterClrMapping/>
  </p:clrMapOvr>
  <p:transition advTm="15000">
    <p:wipe dir="u"/>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Harry E Nicholson Sr.</a:t>
            </a:r>
            <a:br>
              <a:rPr lang="en-US" dirty="0" smtClean="0"/>
            </a:br>
            <a:r>
              <a:rPr lang="en-US" dirty="0" smtClean="0"/>
              <a:t>Past President</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06303" y="1600200"/>
            <a:ext cx="3531393" cy="4708525"/>
          </a:xfrm>
        </p:spPr>
      </p:pic>
    </p:spTree>
    <p:extLst>
      <p:ext uri="{BB962C8B-B14F-4D97-AF65-F5344CB8AC3E}">
        <p14:creationId xmlns:p14="http://schemas.microsoft.com/office/powerpoint/2010/main" val="164676083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1968</a:t>
            </a:r>
            <a:endParaRPr lang="en-US" dirty="0"/>
          </a:p>
        </p:txBody>
      </p:sp>
      <p:sp>
        <p:nvSpPr>
          <p:cNvPr id="3" name="Content Placeholder 2"/>
          <p:cNvSpPr>
            <a:spLocks noGrp="1"/>
          </p:cNvSpPr>
          <p:nvPr>
            <p:ph idx="1"/>
          </p:nvPr>
        </p:nvSpPr>
        <p:spPr/>
        <p:txBody>
          <a:bodyPr>
            <a:normAutofit/>
          </a:bodyPr>
          <a:lstStyle/>
          <a:p>
            <a:pPr hangingPunct="0">
              <a:buNone/>
            </a:pPr>
            <a:endParaRPr lang="en-US" dirty="0" smtClean="0">
              <a:solidFill>
                <a:srgbClr val="FF0000"/>
              </a:solidFill>
            </a:endParaRPr>
          </a:p>
          <a:p>
            <a:pPr hangingPunct="0">
              <a:buNone/>
            </a:pPr>
            <a:r>
              <a:rPr lang="en-US" b="1" dirty="0" smtClean="0"/>
              <a:t>President                     H.E. Nicholson Sr.</a:t>
            </a:r>
            <a:endParaRPr lang="en-US" dirty="0" smtClean="0"/>
          </a:p>
          <a:p>
            <a:pPr hangingPunct="0">
              <a:buNone/>
            </a:pPr>
            <a:r>
              <a:rPr lang="en-US" b="1" dirty="0" smtClean="0"/>
              <a:t>1st Vice President     George Thomas</a:t>
            </a:r>
            <a:endParaRPr lang="en-US" dirty="0" smtClean="0"/>
          </a:p>
          <a:p>
            <a:pPr hangingPunct="0">
              <a:buNone/>
            </a:pPr>
            <a:r>
              <a:rPr lang="en-US" b="1" dirty="0" smtClean="0"/>
              <a:t>2</a:t>
            </a:r>
            <a:r>
              <a:rPr lang="en-US" b="1" baseline="30000" dirty="0" smtClean="0"/>
              <a:t>nd</a:t>
            </a:r>
            <a:r>
              <a:rPr lang="en-US" b="1" dirty="0" smtClean="0"/>
              <a:t> V President           Russell Eury</a:t>
            </a:r>
            <a:endParaRPr lang="en-US" dirty="0" smtClean="0"/>
          </a:p>
          <a:p>
            <a:pPr hangingPunct="0">
              <a:buNone/>
            </a:pPr>
            <a:r>
              <a:rPr lang="en-US" b="1" dirty="0" smtClean="0"/>
              <a:t>Secretary                     Charles R Virts</a:t>
            </a:r>
            <a:endParaRPr lang="en-US" dirty="0" smtClean="0"/>
          </a:p>
          <a:p>
            <a:pPr hangingPunct="0">
              <a:buNone/>
            </a:pPr>
            <a:r>
              <a:rPr lang="en-US" b="1" dirty="0" smtClean="0"/>
              <a:t>Fin Secretary              William F Woulard</a:t>
            </a:r>
            <a:endParaRPr lang="en-US" dirty="0" smtClean="0"/>
          </a:p>
          <a:p>
            <a:pPr hangingPunct="0">
              <a:buNone/>
            </a:pPr>
            <a:r>
              <a:rPr lang="en-US" b="1" dirty="0" smtClean="0"/>
              <a:t>Treasurer                     Robert Caniford</a:t>
            </a:r>
          </a:p>
          <a:p>
            <a:pPr hangingPunct="0">
              <a:buNone/>
            </a:pPr>
            <a:r>
              <a:rPr lang="en-US" b="1" dirty="0" smtClean="0"/>
              <a:t>Chief  5                        H.E. Sonny Cannon</a:t>
            </a:r>
            <a:endParaRPr lang="en-US" dirty="0" smtClean="0"/>
          </a:p>
          <a:p>
            <a:endParaRPr lang="en-US" dirty="0"/>
          </a:p>
        </p:txBody>
      </p:sp>
    </p:spTree>
  </p:cSld>
  <p:clrMapOvr>
    <a:masterClrMapping/>
  </p:clrMapOvr>
  <p:transition spd="med" advTm="12000">
    <p:wipe dir="u"/>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Officers 1969</a:t>
            </a:r>
            <a:endParaRPr lang="en-US" dirty="0"/>
          </a:p>
        </p:txBody>
      </p:sp>
      <p:sp>
        <p:nvSpPr>
          <p:cNvPr id="3" name="Content Placeholder 2"/>
          <p:cNvSpPr>
            <a:spLocks noGrp="1"/>
          </p:cNvSpPr>
          <p:nvPr>
            <p:ph idx="1"/>
          </p:nvPr>
        </p:nvSpPr>
        <p:spPr/>
        <p:txBody>
          <a:bodyPr/>
          <a:lstStyle/>
          <a:p>
            <a:pPr hangingPunct="0">
              <a:buNone/>
            </a:pPr>
            <a:r>
              <a:rPr lang="en-US" b="1" dirty="0"/>
              <a:t>President                       H.E. Nicholson Sr.</a:t>
            </a:r>
            <a:endParaRPr lang="en-US" dirty="0"/>
          </a:p>
          <a:p>
            <a:pPr hangingPunct="0">
              <a:buNone/>
            </a:pPr>
            <a:r>
              <a:rPr lang="en-US" b="1" dirty="0"/>
              <a:t>1st Vice President       George Thomas</a:t>
            </a:r>
            <a:endParaRPr lang="en-US" dirty="0"/>
          </a:p>
          <a:p>
            <a:pPr hangingPunct="0">
              <a:buNone/>
            </a:pPr>
            <a:r>
              <a:rPr lang="en-US" b="1" dirty="0"/>
              <a:t>2</a:t>
            </a:r>
            <a:r>
              <a:rPr lang="en-US" b="1" baseline="30000" dirty="0"/>
              <a:t>nd</a:t>
            </a:r>
            <a:r>
              <a:rPr lang="en-US" b="1" dirty="0"/>
              <a:t> V President             L.S. Lucas</a:t>
            </a:r>
            <a:endParaRPr lang="en-US" dirty="0"/>
          </a:p>
          <a:p>
            <a:pPr hangingPunct="0">
              <a:buNone/>
            </a:pPr>
            <a:r>
              <a:rPr lang="en-US" b="1" dirty="0"/>
              <a:t>Secretary                       Charles. R. </a:t>
            </a:r>
            <a:r>
              <a:rPr lang="en-US" b="1" dirty="0" err="1"/>
              <a:t>Virts</a:t>
            </a:r>
            <a:endParaRPr lang="en-US" dirty="0"/>
          </a:p>
          <a:p>
            <a:pPr hangingPunct="0">
              <a:buNone/>
            </a:pPr>
            <a:r>
              <a:rPr lang="en-US" b="1" dirty="0"/>
              <a:t>Fin Secretary                </a:t>
            </a:r>
            <a:r>
              <a:rPr lang="en-US" b="1" dirty="0" err="1"/>
              <a:t>William.F</a:t>
            </a:r>
            <a:r>
              <a:rPr lang="en-US" b="1" dirty="0"/>
              <a:t>. </a:t>
            </a:r>
            <a:r>
              <a:rPr lang="en-US" b="1" dirty="0" err="1"/>
              <a:t>Woulard</a:t>
            </a:r>
            <a:endParaRPr lang="en-US" dirty="0"/>
          </a:p>
          <a:p>
            <a:pPr hangingPunct="0">
              <a:buNone/>
            </a:pPr>
            <a:r>
              <a:rPr lang="en-US" b="1" dirty="0"/>
              <a:t>Treasurer                       Robert </a:t>
            </a:r>
            <a:r>
              <a:rPr lang="en-US" b="1" dirty="0" err="1"/>
              <a:t>Caniford</a:t>
            </a:r>
            <a:endParaRPr lang="en-US" dirty="0"/>
          </a:p>
          <a:p>
            <a:pPr hangingPunct="0">
              <a:buNone/>
            </a:pPr>
            <a:r>
              <a:rPr lang="en-US" b="1" dirty="0"/>
              <a:t>Chief   </a:t>
            </a:r>
            <a:r>
              <a:rPr lang="en-US" b="1" dirty="0" smtClean="0"/>
              <a:t>5                         </a:t>
            </a:r>
            <a:r>
              <a:rPr lang="en-US" b="1" dirty="0"/>
              <a:t>H.E. Cannon</a:t>
            </a:r>
          </a:p>
          <a:p>
            <a:endParaRPr lang="en-US" dirty="0"/>
          </a:p>
        </p:txBody>
      </p:sp>
    </p:spTree>
    <p:extLst>
      <p:ext uri="{BB962C8B-B14F-4D97-AF65-F5344CB8AC3E}">
        <p14:creationId xmlns:p14="http://schemas.microsoft.com/office/powerpoint/2010/main" val="2776054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274638"/>
            <a:ext cx="5943600" cy="944562"/>
          </a:xfrm>
        </p:spPr>
        <p:txBody>
          <a:bodyPr/>
          <a:lstStyle/>
          <a:p>
            <a:r>
              <a:rPr lang="en-US" dirty="0" smtClean="0"/>
              <a:t>May 10</a:t>
            </a:r>
            <a:r>
              <a:rPr lang="en-US" baseline="30000" dirty="0" smtClean="0"/>
              <a:t>th</a:t>
            </a:r>
            <a:r>
              <a:rPr lang="en-US" dirty="0" smtClean="0"/>
              <a:t> 1910</a:t>
            </a:r>
            <a:endParaRPr lang="en-US" dirty="0"/>
          </a:p>
        </p:txBody>
      </p:sp>
      <p:sp>
        <p:nvSpPr>
          <p:cNvPr id="3" name="Content Placeholder 2"/>
          <p:cNvSpPr>
            <a:spLocks noGrp="1"/>
          </p:cNvSpPr>
          <p:nvPr>
            <p:ph idx="1"/>
          </p:nvPr>
        </p:nvSpPr>
        <p:spPr>
          <a:xfrm>
            <a:off x="457200" y="1371600"/>
            <a:ext cx="8229600" cy="5257800"/>
          </a:xfrm>
        </p:spPr>
        <p:txBody>
          <a:bodyPr>
            <a:normAutofit lnSpcReduction="10000"/>
          </a:bodyPr>
          <a:lstStyle/>
          <a:p>
            <a:pPr hangingPunct="0">
              <a:buNone/>
            </a:pPr>
            <a:r>
              <a:rPr lang="en-US" b="1" dirty="0"/>
              <a:t/>
            </a:r>
            <a:br>
              <a:rPr lang="en-US" b="1" dirty="0"/>
            </a:br>
            <a:r>
              <a:rPr lang="en-US" dirty="0"/>
              <a:t>The </a:t>
            </a:r>
            <a:r>
              <a:rPr lang="en-US" dirty="0" smtClean="0"/>
              <a:t>First Official </a:t>
            </a:r>
            <a:r>
              <a:rPr lang="en-US" dirty="0"/>
              <a:t>Brunswick Volunteer Fire Company is formed. Edward C. </a:t>
            </a:r>
            <a:r>
              <a:rPr lang="en-US" dirty="0" smtClean="0"/>
              <a:t>Shafer Editor of the Brunswick Herald news paper </a:t>
            </a:r>
            <a:r>
              <a:rPr lang="en-US" dirty="0"/>
              <a:t>is president. A fire hall is erected under the supervision of Mr. Lorenzo S. Gardner</a:t>
            </a:r>
            <a:r>
              <a:rPr lang="en-US" dirty="0" smtClean="0"/>
              <a:t>. Across from the Imperial Theater on West Potomac Street.</a:t>
            </a:r>
          </a:p>
          <a:p>
            <a:pPr hangingPunct="0">
              <a:buNone/>
            </a:pPr>
            <a:endParaRPr lang="en-US" dirty="0"/>
          </a:p>
          <a:p>
            <a:pPr hangingPunct="0">
              <a:buNone/>
            </a:pPr>
            <a:r>
              <a:rPr lang="en-US" dirty="0" smtClean="0">
                <a:solidFill>
                  <a:schemeClr val="accent6">
                    <a:lumMod val="75000"/>
                  </a:schemeClr>
                </a:solidFill>
              </a:rPr>
              <a:t>     </a:t>
            </a:r>
            <a:r>
              <a:rPr lang="en-US" dirty="0" smtClean="0">
                <a:solidFill>
                  <a:schemeClr val="bg1"/>
                </a:solidFill>
              </a:rPr>
              <a:t>In July 20th </a:t>
            </a:r>
            <a:r>
              <a:rPr lang="en-US" dirty="0">
                <a:solidFill>
                  <a:schemeClr val="bg1"/>
                </a:solidFill>
              </a:rPr>
              <a:t>1910</a:t>
            </a:r>
            <a:r>
              <a:rPr lang="en-US" dirty="0"/>
              <a:t>, the Company joins the Maryland State Fireman's Association as the </a:t>
            </a:r>
            <a:r>
              <a:rPr lang="en-US" dirty="0">
                <a:solidFill>
                  <a:srgbClr val="FFFF00"/>
                </a:solidFill>
              </a:rPr>
              <a:t>first official non-city fire company in Frederick County, </a:t>
            </a:r>
            <a:r>
              <a:rPr lang="en-US" dirty="0" smtClean="0">
                <a:solidFill>
                  <a:srgbClr val="FFFF00"/>
                </a:solidFill>
              </a:rPr>
              <a:t>Maryland becoming a charter member</a:t>
            </a:r>
            <a:endParaRPr lang="en-US" dirty="0">
              <a:solidFill>
                <a:srgbClr val="FFFF00"/>
              </a:solidFill>
            </a:endParaRPr>
          </a:p>
          <a:p>
            <a:endParaRPr lang="en-US" dirty="0"/>
          </a:p>
        </p:txBody>
      </p:sp>
    </p:spTree>
  </p:cSld>
  <p:clrMapOvr>
    <a:masterClrMapping/>
  </p:clrMapOvr>
  <p:transition spd="slow" advTm="12000">
    <p:wipe dir="u"/>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1969</a:t>
            </a:r>
            <a:endParaRPr lang="en-US" dirty="0"/>
          </a:p>
        </p:txBody>
      </p:sp>
      <p:sp>
        <p:nvSpPr>
          <p:cNvPr id="3" name="Content Placeholder 2"/>
          <p:cNvSpPr>
            <a:spLocks noGrp="1"/>
          </p:cNvSpPr>
          <p:nvPr>
            <p:ph idx="1"/>
          </p:nvPr>
        </p:nvSpPr>
        <p:spPr>
          <a:xfrm>
            <a:off x="457200" y="1295400"/>
            <a:ext cx="8229600" cy="5013960"/>
          </a:xfrm>
        </p:spPr>
        <p:txBody>
          <a:bodyPr>
            <a:normAutofit/>
          </a:bodyPr>
          <a:lstStyle/>
          <a:p>
            <a:pPr hangingPunct="0">
              <a:buNone/>
            </a:pPr>
            <a:endParaRPr lang="en-US" dirty="0" smtClean="0">
              <a:solidFill>
                <a:srgbClr val="FF0000"/>
              </a:solidFill>
            </a:endParaRPr>
          </a:p>
          <a:p>
            <a:pPr hangingPunct="0">
              <a:buNone/>
            </a:pPr>
            <a:r>
              <a:rPr lang="en-US" b="1" dirty="0" smtClean="0"/>
              <a:t> </a:t>
            </a:r>
            <a:endParaRPr lang="en-US" dirty="0" smtClean="0"/>
          </a:p>
          <a:p>
            <a:pPr hangingPunct="0">
              <a:buNone/>
            </a:pPr>
            <a:r>
              <a:rPr lang="en-US" dirty="0" smtClean="0"/>
              <a:t>     June 2</a:t>
            </a:r>
            <a:r>
              <a:rPr lang="en-US" baseline="30000" dirty="0" smtClean="0"/>
              <a:t>nd</a:t>
            </a:r>
            <a:r>
              <a:rPr lang="en-US" dirty="0" smtClean="0"/>
              <a:t> motion made to sell 1922 American LaFrance to anyone who would purchase for $1000 dollars. Motion carried and sold to Leonard King.</a:t>
            </a:r>
          </a:p>
          <a:p>
            <a:pPr hangingPunct="0">
              <a:buNone/>
            </a:pPr>
            <a:r>
              <a:rPr lang="en-US" dirty="0" smtClean="0"/>
              <a:t>                                 ******</a:t>
            </a:r>
          </a:p>
          <a:p>
            <a:pPr hangingPunct="0">
              <a:buNone/>
            </a:pPr>
            <a:r>
              <a:rPr lang="en-US" dirty="0" smtClean="0"/>
              <a:t>    This year Guy Lombardo comes back to the Fire Company for a public dance.</a:t>
            </a:r>
          </a:p>
          <a:p>
            <a:pPr hangingPunct="0"/>
            <a:endParaRPr lang="en-US" b="1" dirty="0" smtClean="0"/>
          </a:p>
          <a:p>
            <a:pPr hangingPunct="0"/>
            <a:endParaRPr lang="en-US" dirty="0"/>
          </a:p>
        </p:txBody>
      </p:sp>
    </p:spTree>
  </p:cSld>
  <p:clrMapOvr>
    <a:masterClrMapping/>
  </p:clrMapOvr>
  <p:transition advTm="17000">
    <p:comb dir="vert"/>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1970 Officers</a:t>
            </a:r>
            <a:endParaRPr lang="en-US" dirty="0"/>
          </a:p>
        </p:txBody>
      </p:sp>
      <p:sp>
        <p:nvSpPr>
          <p:cNvPr id="3" name="Content Placeholder 2"/>
          <p:cNvSpPr>
            <a:spLocks noGrp="1"/>
          </p:cNvSpPr>
          <p:nvPr>
            <p:ph idx="1"/>
          </p:nvPr>
        </p:nvSpPr>
        <p:spPr/>
        <p:txBody>
          <a:bodyPr>
            <a:normAutofit/>
          </a:bodyPr>
          <a:lstStyle/>
          <a:p>
            <a:pPr hangingPunct="0">
              <a:buNone/>
            </a:pPr>
            <a:r>
              <a:rPr lang="en-US" b="1" dirty="0" smtClean="0"/>
              <a:t> </a:t>
            </a:r>
            <a:endParaRPr lang="en-US" dirty="0" smtClean="0"/>
          </a:p>
          <a:p>
            <a:pPr hangingPunct="0">
              <a:buNone/>
            </a:pPr>
            <a:r>
              <a:rPr lang="en-US" b="1" dirty="0" smtClean="0"/>
              <a:t>President               Robert Wheeler</a:t>
            </a:r>
            <a:endParaRPr lang="en-US" dirty="0" smtClean="0"/>
          </a:p>
          <a:p>
            <a:pPr hangingPunct="0">
              <a:buNone/>
            </a:pPr>
            <a:r>
              <a:rPr lang="en-US" b="1" dirty="0" smtClean="0"/>
              <a:t>1</a:t>
            </a:r>
            <a:r>
              <a:rPr lang="en-US" b="1" baseline="30000" dirty="0" smtClean="0"/>
              <a:t>st</a:t>
            </a:r>
            <a:r>
              <a:rPr lang="en-US" b="1" dirty="0" smtClean="0"/>
              <a:t> V President      Robert Minnick</a:t>
            </a:r>
            <a:endParaRPr lang="en-US" dirty="0" smtClean="0"/>
          </a:p>
          <a:p>
            <a:pPr hangingPunct="0">
              <a:buNone/>
            </a:pPr>
            <a:r>
              <a:rPr lang="en-US" b="1" dirty="0" smtClean="0"/>
              <a:t>2</a:t>
            </a:r>
            <a:r>
              <a:rPr lang="en-US" b="1" baseline="30000" dirty="0" smtClean="0"/>
              <a:t>nd</a:t>
            </a:r>
            <a:r>
              <a:rPr lang="en-US" b="1" dirty="0" smtClean="0"/>
              <a:t> V President     Leonard S Lucas </a:t>
            </a:r>
            <a:endParaRPr lang="en-US" dirty="0" smtClean="0"/>
          </a:p>
          <a:p>
            <a:pPr hangingPunct="0">
              <a:buNone/>
            </a:pPr>
            <a:r>
              <a:rPr lang="en-US" b="1" dirty="0" smtClean="0"/>
              <a:t>Secretary                Charles R Virts</a:t>
            </a:r>
            <a:endParaRPr lang="en-US" dirty="0" smtClean="0"/>
          </a:p>
          <a:p>
            <a:pPr hangingPunct="0">
              <a:buNone/>
            </a:pPr>
            <a:r>
              <a:rPr lang="en-US" b="1" dirty="0" smtClean="0"/>
              <a:t>Fin. Secretary        William F Woulard</a:t>
            </a:r>
            <a:endParaRPr lang="en-US" dirty="0" smtClean="0"/>
          </a:p>
          <a:p>
            <a:pPr hangingPunct="0">
              <a:buNone/>
            </a:pPr>
            <a:r>
              <a:rPr lang="en-US" b="1" dirty="0" smtClean="0"/>
              <a:t>Treasurer                Robert Caniford</a:t>
            </a:r>
            <a:endParaRPr lang="en-US" dirty="0" smtClean="0"/>
          </a:p>
          <a:p>
            <a:pPr hangingPunct="0">
              <a:buNone/>
            </a:pPr>
            <a:r>
              <a:rPr lang="en-US" b="1" dirty="0" smtClean="0"/>
              <a:t>Chief 5                    Harvey E Cannon</a:t>
            </a:r>
            <a:endParaRPr lang="en-US" dirty="0" smtClean="0"/>
          </a:p>
          <a:p>
            <a:pPr hangingPunct="0">
              <a:buNone/>
            </a:pPr>
            <a:r>
              <a:rPr lang="en-US" b="1" dirty="0" smtClean="0"/>
              <a:t> </a:t>
            </a:r>
            <a:endParaRPr lang="en-US" dirty="0" smtClean="0"/>
          </a:p>
          <a:p>
            <a:endParaRPr lang="en-US" dirty="0"/>
          </a:p>
        </p:txBody>
      </p:sp>
    </p:spTree>
  </p:cSld>
  <p:clrMapOvr>
    <a:masterClrMapping/>
  </p:clrMapOvr>
  <p:transition spd="med" advTm="12000">
    <p:wipe/>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Officers 1971</a:t>
            </a:r>
            <a:endParaRPr lang="en-US" dirty="0"/>
          </a:p>
        </p:txBody>
      </p:sp>
      <p:sp>
        <p:nvSpPr>
          <p:cNvPr id="3" name="Content Placeholder 2"/>
          <p:cNvSpPr>
            <a:spLocks noGrp="1"/>
          </p:cNvSpPr>
          <p:nvPr>
            <p:ph idx="1"/>
          </p:nvPr>
        </p:nvSpPr>
        <p:spPr/>
        <p:txBody>
          <a:bodyPr/>
          <a:lstStyle/>
          <a:p>
            <a:pPr hangingPunct="0">
              <a:buNone/>
            </a:pPr>
            <a:r>
              <a:rPr lang="en-US" b="1" dirty="0"/>
              <a:t> President     </a:t>
            </a:r>
            <a:r>
              <a:rPr lang="en-US" b="1" dirty="0" smtClean="0"/>
              <a:t>           </a:t>
            </a:r>
            <a:r>
              <a:rPr lang="en-US" b="1" dirty="0"/>
              <a:t>Robert Wheeler</a:t>
            </a:r>
            <a:endParaRPr lang="en-US" dirty="0"/>
          </a:p>
          <a:p>
            <a:pPr hangingPunct="0">
              <a:buNone/>
            </a:pPr>
            <a:r>
              <a:rPr lang="en-US" b="1" dirty="0" smtClean="0"/>
              <a:t> </a:t>
            </a:r>
            <a:r>
              <a:rPr lang="en-US" b="1" dirty="0"/>
              <a:t>2</a:t>
            </a:r>
            <a:r>
              <a:rPr lang="en-US" b="1" baseline="30000" dirty="0"/>
              <a:t>nd</a:t>
            </a:r>
            <a:r>
              <a:rPr lang="en-US" b="1" dirty="0"/>
              <a:t> V President  </a:t>
            </a:r>
            <a:r>
              <a:rPr lang="en-US" b="1" dirty="0" smtClean="0"/>
              <a:t>    </a:t>
            </a:r>
            <a:r>
              <a:rPr lang="en-US" b="1" dirty="0"/>
              <a:t>Leonard S Lucas </a:t>
            </a:r>
            <a:endParaRPr lang="en-US" dirty="0"/>
          </a:p>
          <a:p>
            <a:pPr hangingPunct="0">
              <a:buNone/>
            </a:pPr>
            <a:r>
              <a:rPr lang="en-US" b="1" dirty="0" smtClean="0"/>
              <a:t> </a:t>
            </a:r>
            <a:r>
              <a:rPr lang="en-US" b="1" dirty="0"/>
              <a:t>Secretary       </a:t>
            </a:r>
            <a:r>
              <a:rPr lang="en-US" b="1" dirty="0" smtClean="0"/>
              <a:t>          </a:t>
            </a:r>
            <a:r>
              <a:rPr lang="en-US" b="1" dirty="0"/>
              <a:t>Charles R </a:t>
            </a:r>
            <a:r>
              <a:rPr lang="en-US" b="1" dirty="0" err="1"/>
              <a:t>Virts</a:t>
            </a:r>
            <a:endParaRPr lang="en-US" dirty="0"/>
          </a:p>
          <a:p>
            <a:pPr hangingPunct="0">
              <a:buNone/>
            </a:pPr>
            <a:r>
              <a:rPr lang="en-US" b="1" dirty="0"/>
              <a:t> </a:t>
            </a:r>
            <a:r>
              <a:rPr lang="en-US" b="1" dirty="0" smtClean="0"/>
              <a:t>Fin</a:t>
            </a:r>
            <a:r>
              <a:rPr lang="en-US" b="1" dirty="0"/>
              <a:t>. Secretary     </a:t>
            </a:r>
            <a:r>
              <a:rPr lang="en-US" b="1" dirty="0" smtClean="0"/>
              <a:t>    </a:t>
            </a:r>
            <a:r>
              <a:rPr lang="en-US" b="1" dirty="0"/>
              <a:t>William F </a:t>
            </a:r>
            <a:r>
              <a:rPr lang="en-US" b="1" dirty="0" err="1"/>
              <a:t>Woulard</a:t>
            </a:r>
            <a:endParaRPr lang="en-US" dirty="0"/>
          </a:p>
          <a:p>
            <a:pPr hangingPunct="0">
              <a:buNone/>
            </a:pPr>
            <a:r>
              <a:rPr lang="en-US" b="1" dirty="0" smtClean="0"/>
              <a:t> </a:t>
            </a:r>
            <a:r>
              <a:rPr lang="en-US" b="1" dirty="0"/>
              <a:t>Treasurer                Robert </a:t>
            </a:r>
            <a:r>
              <a:rPr lang="en-US" b="1" dirty="0" err="1"/>
              <a:t>Caniford</a:t>
            </a:r>
            <a:endParaRPr lang="en-US" dirty="0"/>
          </a:p>
          <a:p>
            <a:pPr hangingPunct="0">
              <a:buNone/>
            </a:pPr>
            <a:r>
              <a:rPr lang="en-US" b="1" dirty="0"/>
              <a:t> </a:t>
            </a:r>
            <a:r>
              <a:rPr lang="en-US" b="1" dirty="0" smtClean="0"/>
              <a:t>Chief 5                     </a:t>
            </a:r>
            <a:r>
              <a:rPr lang="en-US" b="1" dirty="0"/>
              <a:t>Harvey E Cannon</a:t>
            </a:r>
            <a:endParaRPr lang="en-US" dirty="0"/>
          </a:p>
        </p:txBody>
      </p:sp>
    </p:spTree>
    <p:extLst>
      <p:ext uri="{BB962C8B-B14F-4D97-AF65-F5344CB8AC3E}">
        <p14:creationId xmlns:p14="http://schemas.microsoft.com/office/powerpoint/2010/main" val="95280427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Samuel Steven Kidwiler</a:t>
            </a:r>
            <a:endParaRPr lang="en-US" dirty="0"/>
          </a:p>
        </p:txBody>
      </p:sp>
      <p:sp>
        <p:nvSpPr>
          <p:cNvPr id="3" name="Content Placeholder 2"/>
          <p:cNvSpPr>
            <a:spLocks noGrp="1"/>
          </p:cNvSpPr>
          <p:nvPr>
            <p:ph sz="half" idx="1"/>
          </p:nvPr>
        </p:nvSpPr>
        <p:spPr/>
        <p:txBody>
          <a:bodyPr/>
          <a:lstStyle/>
          <a:p>
            <a:pPr>
              <a:buNone/>
            </a:pPr>
            <a:r>
              <a:rPr lang="en-US" b="1" dirty="0" smtClean="0"/>
              <a:t>     </a:t>
            </a:r>
            <a:r>
              <a:rPr lang="en-US" b="1" dirty="0" smtClean="0">
                <a:solidFill>
                  <a:srgbClr val="FFFF00"/>
                </a:solidFill>
              </a:rPr>
              <a:t>March 28, 1971 the Company lost a Volunteer, Samuel (Steve) Kidwiler who fell from the rear of a fire truck returning from a fire. Steven will be missed by his follow firefighters and the community.</a:t>
            </a:r>
            <a:endParaRPr lang="en-US" dirty="0"/>
          </a:p>
        </p:txBody>
      </p:sp>
      <p:pic>
        <p:nvPicPr>
          <p:cNvPr id="1026" name="Picture 2"/>
          <p:cNvPicPr>
            <a:picLocks noGrp="1" noChangeAspect="1" noChangeArrowheads="1"/>
          </p:cNvPicPr>
          <p:nvPr>
            <p:ph sz="half" idx="2"/>
          </p:nvPr>
        </p:nvPicPr>
        <p:blipFill>
          <a:blip r:embed="rId3" cstate="print"/>
          <a:srcRect/>
          <a:stretch>
            <a:fillRect/>
          </a:stretch>
        </p:blipFill>
        <p:spPr bwMode="auto">
          <a:xfrm>
            <a:off x="5181600" y="1721943"/>
            <a:ext cx="3124200" cy="4062862"/>
          </a:xfrm>
          <a:prstGeom prst="rect">
            <a:avLst/>
          </a:prstGeom>
          <a:noFill/>
          <a:ln w="9525">
            <a:noFill/>
            <a:miter lim="800000"/>
            <a:headEnd/>
            <a:tailEnd/>
          </a:ln>
          <a:effectLst/>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smtClean="0"/>
              <a:t>1972 Officers</a:t>
            </a:r>
            <a:endParaRPr lang="en-US" dirty="0"/>
          </a:p>
        </p:txBody>
      </p:sp>
      <p:sp>
        <p:nvSpPr>
          <p:cNvPr id="3" name="Content Placeholder 2"/>
          <p:cNvSpPr>
            <a:spLocks noGrp="1"/>
          </p:cNvSpPr>
          <p:nvPr>
            <p:ph idx="1"/>
          </p:nvPr>
        </p:nvSpPr>
        <p:spPr/>
        <p:txBody>
          <a:bodyPr>
            <a:normAutofit/>
          </a:bodyPr>
          <a:lstStyle/>
          <a:p>
            <a:pPr hangingPunct="0">
              <a:buNone/>
            </a:pPr>
            <a:endParaRPr lang="en-US" b="1" dirty="0" smtClean="0"/>
          </a:p>
          <a:p>
            <a:pPr hangingPunct="0">
              <a:buNone/>
            </a:pPr>
            <a:r>
              <a:rPr lang="en-US" b="1" dirty="0" smtClean="0"/>
              <a:t>President                   Leonard Lucas  </a:t>
            </a:r>
            <a:endParaRPr lang="en-US" dirty="0" smtClean="0"/>
          </a:p>
          <a:p>
            <a:pPr hangingPunct="0">
              <a:buNone/>
            </a:pPr>
            <a:r>
              <a:rPr lang="en-US" b="1" dirty="0" smtClean="0"/>
              <a:t>V President               C.A. Webber</a:t>
            </a:r>
            <a:endParaRPr lang="en-US" dirty="0" smtClean="0"/>
          </a:p>
          <a:p>
            <a:pPr hangingPunct="0">
              <a:buNone/>
            </a:pPr>
            <a:r>
              <a:rPr lang="en-US" b="1" dirty="0" smtClean="0"/>
              <a:t>2</a:t>
            </a:r>
            <a:r>
              <a:rPr lang="en-US" b="1" baseline="30000" dirty="0" smtClean="0"/>
              <a:t>nd</a:t>
            </a:r>
            <a:r>
              <a:rPr lang="en-US" b="1" dirty="0" smtClean="0"/>
              <a:t> V President         Charles Leopold</a:t>
            </a:r>
            <a:endParaRPr lang="en-US" dirty="0" smtClean="0"/>
          </a:p>
          <a:p>
            <a:pPr hangingPunct="0">
              <a:buNone/>
            </a:pPr>
            <a:r>
              <a:rPr lang="en-US" b="1" dirty="0" smtClean="0"/>
              <a:t>Secretary                    Charles. R. Virts</a:t>
            </a:r>
            <a:endParaRPr lang="en-US" dirty="0" smtClean="0"/>
          </a:p>
          <a:p>
            <a:pPr hangingPunct="0">
              <a:buNone/>
            </a:pPr>
            <a:r>
              <a:rPr lang="en-US" b="1" dirty="0" err="1" smtClean="0"/>
              <a:t>Ass’t</a:t>
            </a:r>
            <a:r>
              <a:rPr lang="en-US" b="1" dirty="0" smtClean="0"/>
              <a:t> Secretary          William F. Woulard</a:t>
            </a:r>
            <a:endParaRPr lang="en-US" dirty="0" smtClean="0"/>
          </a:p>
          <a:p>
            <a:pPr hangingPunct="0">
              <a:buNone/>
            </a:pPr>
            <a:r>
              <a:rPr lang="en-US" b="1" dirty="0" smtClean="0"/>
              <a:t>Treasurer                    Robert Caniford</a:t>
            </a:r>
            <a:endParaRPr lang="en-US" dirty="0" smtClean="0"/>
          </a:p>
          <a:p>
            <a:pPr hangingPunct="0">
              <a:buNone/>
            </a:pPr>
            <a:r>
              <a:rPr lang="en-US" b="1" dirty="0" smtClean="0"/>
              <a:t>Chief  5                       H.E. Sonny Cannon </a:t>
            </a:r>
            <a:endParaRPr lang="en-US" dirty="0" smtClean="0"/>
          </a:p>
          <a:p>
            <a:pPr hangingPunct="0">
              <a:buNone/>
            </a:pPr>
            <a:r>
              <a:rPr lang="en-US" dirty="0" smtClean="0"/>
              <a:t> </a:t>
            </a:r>
          </a:p>
          <a:p>
            <a:endParaRPr lang="en-US" dirty="0"/>
          </a:p>
        </p:txBody>
      </p:sp>
    </p:spTree>
  </p:cSld>
  <p:clrMapOvr>
    <a:masterClrMapping/>
  </p:clrMapOvr>
  <p:transition spd="med" advTm="18000">
    <p:wipe dir="u"/>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1972</a:t>
            </a:r>
            <a:endParaRPr lang="en-US" dirty="0"/>
          </a:p>
        </p:txBody>
      </p:sp>
      <p:sp>
        <p:nvSpPr>
          <p:cNvPr id="3" name="Rectangle 2"/>
          <p:cNvSpPr/>
          <p:nvPr/>
        </p:nvSpPr>
        <p:spPr>
          <a:xfrm>
            <a:off x="1295400" y="2967335"/>
            <a:ext cx="6705600" cy="2062103"/>
          </a:xfrm>
          <a:prstGeom prst="rect">
            <a:avLst/>
          </a:prstGeom>
        </p:spPr>
        <p:txBody>
          <a:bodyPr wrap="square">
            <a:spAutoFit/>
          </a:bodyPr>
          <a:lstStyle/>
          <a:p>
            <a:pPr hangingPunct="0">
              <a:buNone/>
            </a:pPr>
            <a:r>
              <a:rPr lang="en-US" sz="3200" dirty="0" smtClean="0">
                <a:solidFill>
                  <a:srgbClr val="FFFF00"/>
                </a:solidFill>
              </a:rPr>
              <a:t>The Fire </a:t>
            </a:r>
            <a:r>
              <a:rPr lang="en-US" sz="3200" dirty="0">
                <a:solidFill>
                  <a:srgbClr val="FFFF00"/>
                </a:solidFill>
              </a:rPr>
              <a:t>Company has a major </a:t>
            </a:r>
            <a:r>
              <a:rPr lang="en-US" sz="3200" dirty="0" smtClean="0">
                <a:solidFill>
                  <a:srgbClr val="FFFF00"/>
                </a:solidFill>
              </a:rPr>
              <a:t>fire on </a:t>
            </a:r>
            <a:r>
              <a:rPr lang="en-US" sz="3200" dirty="0">
                <a:solidFill>
                  <a:srgbClr val="FFFF00"/>
                </a:solidFill>
              </a:rPr>
              <a:t>the south side of the B&amp;O Railroad.  The Old Brunswick Mill burns to the ground.</a:t>
            </a:r>
          </a:p>
        </p:txBody>
      </p:sp>
    </p:spTree>
    <p:extLst>
      <p:ext uri="{BB962C8B-B14F-4D97-AF65-F5344CB8AC3E}">
        <p14:creationId xmlns:p14="http://schemas.microsoft.com/office/powerpoint/2010/main" val="286856307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Old Brunswick Mill</a:t>
            </a:r>
            <a:endParaRPr lang="en-US" dirty="0"/>
          </a:p>
        </p:txBody>
      </p:sp>
      <p:pic>
        <p:nvPicPr>
          <p:cNvPr id="3" name="Picture 2" descr="https://scontent-iad3-1.xx.fbcdn.net/v/t1.0-9/26518_361786750207_7890618_n.jpg?oh=d1e32a552824e3be27a7b3dea0c5c3e5&amp;oe=58A838A6"/>
          <p:cNvPicPr/>
          <p:nvPr/>
        </p:nvPicPr>
        <p:blipFill>
          <a:blip r:embed="rId2">
            <a:extLst>
              <a:ext uri="{28A0092B-C50C-407E-A947-70E740481C1C}">
                <a14:useLocalDpi xmlns:a14="http://schemas.microsoft.com/office/drawing/2010/main" val="0"/>
              </a:ext>
            </a:extLst>
          </a:blip>
          <a:srcRect/>
          <a:stretch>
            <a:fillRect/>
          </a:stretch>
        </p:blipFill>
        <p:spPr bwMode="auto">
          <a:xfrm>
            <a:off x="838200" y="1417638"/>
            <a:ext cx="7696200" cy="5135562"/>
          </a:xfrm>
          <a:prstGeom prst="rect">
            <a:avLst/>
          </a:prstGeom>
          <a:noFill/>
          <a:ln>
            <a:noFill/>
          </a:ln>
        </p:spPr>
      </p:pic>
    </p:spTree>
    <p:extLst>
      <p:ext uri="{BB962C8B-B14F-4D97-AF65-F5344CB8AC3E}">
        <p14:creationId xmlns:p14="http://schemas.microsoft.com/office/powerpoint/2010/main" val="194544396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1973</a:t>
            </a:r>
            <a:endParaRPr lang="en-US" dirty="0"/>
          </a:p>
        </p:txBody>
      </p:sp>
      <p:sp>
        <p:nvSpPr>
          <p:cNvPr id="3" name="Content Placeholder 2"/>
          <p:cNvSpPr>
            <a:spLocks noGrp="1"/>
          </p:cNvSpPr>
          <p:nvPr>
            <p:ph idx="1"/>
          </p:nvPr>
        </p:nvSpPr>
        <p:spPr/>
        <p:txBody>
          <a:bodyPr>
            <a:normAutofit/>
          </a:bodyPr>
          <a:lstStyle/>
          <a:p>
            <a:pPr hangingPunct="0">
              <a:buNone/>
            </a:pPr>
            <a:endParaRPr lang="en-US" dirty="0" smtClean="0">
              <a:solidFill>
                <a:srgbClr val="FF0000"/>
              </a:solidFill>
            </a:endParaRPr>
          </a:p>
          <a:p>
            <a:pPr hangingPunct="0">
              <a:buNone/>
            </a:pPr>
            <a:r>
              <a:rPr lang="en-US" b="1" dirty="0" smtClean="0"/>
              <a:t> </a:t>
            </a:r>
            <a:endParaRPr lang="en-US" dirty="0" smtClean="0"/>
          </a:p>
          <a:p>
            <a:pPr hangingPunct="0">
              <a:buNone/>
            </a:pPr>
            <a:r>
              <a:rPr lang="en-US" b="1" dirty="0" smtClean="0"/>
              <a:t>President                  Leonard S. Lucas</a:t>
            </a:r>
            <a:endParaRPr lang="en-US" dirty="0" smtClean="0"/>
          </a:p>
          <a:p>
            <a:pPr hangingPunct="0">
              <a:buNone/>
            </a:pPr>
            <a:r>
              <a:rPr lang="en-US" b="1" dirty="0" smtClean="0"/>
              <a:t>1</a:t>
            </a:r>
            <a:r>
              <a:rPr lang="en-US" b="1" baseline="30000" dirty="0" smtClean="0"/>
              <a:t>st</a:t>
            </a:r>
            <a:r>
              <a:rPr lang="en-US" b="1" dirty="0" smtClean="0"/>
              <a:t> V President         James Fawley</a:t>
            </a:r>
            <a:endParaRPr lang="en-US" dirty="0" smtClean="0"/>
          </a:p>
          <a:p>
            <a:pPr hangingPunct="0">
              <a:buNone/>
            </a:pPr>
            <a:r>
              <a:rPr lang="en-US" b="1" dirty="0" smtClean="0"/>
              <a:t>2</a:t>
            </a:r>
            <a:r>
              <a:rPr lang="en-US" b="1" baseline="30000" dirty="0" smtClean="0"/>
              <a:t>nd</a:t>
            </a:r>
            <a:r>
              <a:rPr lang="en-US" b="1" dirty="0" smtClean="0"/>
              <a:t> V President       Charles Leopold </a:t>
            </a:r>
            <a:endParaRPr lang="en-US" dirty="0" smtClean="0"/>
          </a:p>
          <a:p>
            <a:pPr hangingPunct="0">
              <a:buNone/>
            </a:pPr>
            <a:r>
              <a:rPr lang="en-US" b="1" dirty="0" smtClean="0"/>
              <a:t>Secretary                  Scott Stauffer </a:t>
            </a:r>
            <a:endParaRPr lang="en-US" dirty="0" smtClean="0"/>
          </a:p>
          <a:p>
            <a:pPr hangingPunct="0">
              <a:buNone/>
            </a:pPr>
            <a:r>
              <a:rPr lang="en-US" b="1" dirty="0" smtClean="0"/>
              <a:t>Treasurer                  Robert Caniford</a:t>
            </a:r>
            <a:endParaRPr lang="en-US" dirty="0" smtClean="0"/>
          </a:p>
          <a:p>
            <a:pPr hangingPunct="0">
              <a:buNone/>
            </a:pPr>
            <a:r>
              <a:rPr lang="en-US" b="1" dirty="0" smtClean="0"/>
              <a:t>Fin Secretary           William Woulard</a:t>
            </a:r>
            <a:endParaRPr lang="en-US" dirty="0" smtClean="0"/>
          </a:p>
          <a:p>
            <a:pPr hangingPunct="0">
              <a:buNone/>
            </a:pPr>
            <a:r>
              <a:rPr lang="en-US" b="1" dirty="0" smtClean="0"/>
              <a:t>Chief 5                      H.E. Cannon</a:t>
            </a:r>
            <a:endParaRPr lang="en-US" dirty="0" smtClean="0"/>
          </a:p>
          <a:p>
            <a:endParaRPr lang="en-US" dirty="0"/>
          </a:p>
        </p:txBody>
      </p:sp>
    </p:spTree>
  </p:cSld>
  <p:clrMapOvr>
    <a:masterClrMapping/>
  </p:clrMapOvr>
  <p:transition spd="slow" advTm="10000">
    <p:comb dir="vert"/>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1974 Officers</a:t>
            </a:r>
            <a:endParaRPr lang="en-US" dirty="0"/>
          </a:p>
        </p:txBody>
      </p:sp>
      <p:sp>
        <p:nvSpPr>
          <p:cNvPr id="3" name="Content Placeholder 2"/>
          <p:cNvSpPr>
            <a:spLocks noGrp="1"/>
          </p:cNvSpPr>
          <p:nvPr>
            <p:ph idx="1"/>
          </p:nvPr>
        </p:nvSpPr>
        <p:spPr/>
        <p:txBody>
          <a:bodyPr>
            <a:normAutofit/>
          </a:bodyPr>
          <a:lstStyle/>
          <a:p>
            <a:pPr hangingPunct="0">
              <a:buNone/>
            </a:pPr>
            <a:r>
              <a:rPr lang="en-US" b="1" dirty="0"/>
              <a:t> President    </a:t>
            </a:r>
            <a:r>
              <a:rPr lang="en-US" b="1" dirty="0" smtClean="0"/>
              <a:t>             </a:t>
            </a:r>
            <a:r>
              <a:rPr lang="en-US" b="1" dirty="0"/>
              <a:t>Leonard S. Lucas</a:t>
            </a:r>
            <a:endParaRPr lang="en-US" dirty="0"/>
          </a:p>
          <a:p>
            <a:pPr hangingPunct="0">
              <a:buNone/>
            </a:pPr>
            <a:r>
              <a:rPr lang="en-US" b="1" dirty="0" smtClean="0"/>
              <a:t> </a:t>
            </a:r>
            <a:r>
              <a:rPr lang="en-US" b="1" dirty="0"/>
              <a:t>1</a:t>
            </a:r>
            <a:r>
              <a:rPr lang="en-US" b="1" baseline="30000" dirty="0"/>
              <a:t>st</a:t>
            </a:r>
            <a:r>
              <a:rPr lang="en-US" b="1" dirty="0"/>
              <a:t> V President        James </a:t>
            </a:r>
            <a:r>
              <a:rPr lang="en-US" b="1" dirty="0" err="1"/>
              <a:t>Fawley</a:t>
            </a:r>
            <a:endParaRPr lang="en-US" dirty="0"/>
          </a:p>
          <a:p>
            <a:pPr hangingPunct="0">
              <a:buNone/>
            </a:pPr>
            <a:r>
              <a:rPr lang="en-US" b="1" dirty="0" smtClean="0"/>
              <a:t> </a:t>
            </a:r>
            <a:r>
              <a:rPr lang="en-US" b="1" dirty="0"/>
              <a:t>2</a:t>
            </a:r>
            <a:r>
              <a:rPr lang="en-US" b="1" baseline="30000" dirty="0"/>
              <a:t>nd</a:t>
            </a:r>
            <a:r>
              <a:rPr lang="en-US" b="1" dirty="0"/>
              <a:t> V President  </a:t>
            </a:r>
            <a:r>
              <a:rPr lang="en-US" b="1" dirty="0" smtClean="0"/>
              <a:t>    </a:t>
            </a:r>
            <a:r>
              <a:rPr lang="en-US" b="1" dirty="0"/>
              <a:t>Charles Leopold </a:t>
            </a:r>
            <a:endParaRPr lang="en-US" dirty="0"/>
          </a:p>
          <a:p>
            <a:pPr hangingPunct="0">
              <a:buNone/>
            </a:pPr>
            <a:r>
              <a:rPr lang="en-US" b="1" dirty="0"/>
              <a:t> </a:t>
            </a:r>
            <a:r>
              <a:rPr lang="en-US" b="1" dirty="0" smtClean="0"/>
              <a:t>Secretary                 </a:t>
            </a:r>
            <a:r>
              <a:rPr lang="en-US" b="1" dirty="0"/>
              <a:t>Scott Stauffer </a:t>
            </a:r>
            <a:endParaRPr lang="en-US" dirty="0"/>
          </a:p>
          <a:p>
            <a:pPr hangingPunct="0">
              <a:buNone/>
            </a:pPr>
            <a:r>
              <a:rPr lang="en-US" b="1" dirty="0"/>
              <a:t> </a:t>
            </a:r>
            <a:r>
              <a:rPr lang="en-US" b="1" dirty="0" smtClean="0"/>
              <a:t>Treasurer                 </a:t>
            </a:r>
            <a:r>
              <a:rPr lang="en-US" b="1" dirty="0"/>
              <a:t>Robert </a:t>
            </a:r>
            <a:r>
              <a:rPr lang="en-US" b="1" dirty="0" err="1"/>
              <a:t>Caniford</a:t>
            </a:r>
            <a:endParaRPr lang="en-US" dirty="0"/>
          </a:p>
          <a:p>
            <a:pPr hangingPunct="0">
              <a:buNone/>
            </a:pPr>
            <a:r>
              <a:rPr lang="en-US" b="1" dirty="0" smtClean="0"/>
              <a:t> </a:t>
            </a:r>
            <a:r>
              <a:rPr lang="en-US" b="1" dirty="0"/>
              <a:t>Fin Secretary           William </a:t>
            </a:r>
            <a:r>
              <a:rPr lang="en-US" b="1" dirty="0" err="1"/>
              <a:t>Woulard</a:t>
            </a:r>
            <a:endParaRPr lang="en-US" dirty="0"/>
          </a:p>
          <a:p>
            <a:pPr hangingPunct="0">
              <a:buNone/>
            </a:pPr>
            <a:r>
              <a:rPr lang="en-US" b="1" dirty="0"/>
              <a:t> </a:t>
            </a:r>
            <a:r>
              <a:rPr lang="en-US" b="1" dirty="0" smtClean="0"/>
              <a:t>Chief 5                      </a:t>
            </a:r>
            <a:r>
              <a:rPr lang="en-US" b="1" dirty="0"/>
              <a:t>H.E. Cannon</a:t>
            </a:r>
            <a:endParaRPr lang="en-US" dirty="0"/>
          </a:p>
        </p:txBody>
      </p:sp>
    </p:spTree>
    <p:extLst>
      <p:ext uri="{BB962C8B-B14F-4D97-AF65-F5344CB8AC3E}">
        <p14:creationId xmlns:p14="http://schemas.microsoft.com/office/powerpoint/2010/main" val="259620927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1974</a:t>
            </a:r>
            <a:endParaRPr lang="en-US" dirty="0"/>
          </a:p>
        </p:txBody>
      </p:sp>
      <p:sp>
        <p:nvSpPr>
          <p:cNvPr id="3" name="Content Placeholder 2"/>
          <p:cNvSpPr>
            <a:spLocks noGrp="1"/>
          </p:cNvSpPr>
          <p:nvPr>
            <p:ph idx="1"/>
          </p:nvPr>
        </p:nvSpPr>
        <p:spPr>
          <a:xfrm>
            <a:off x="457200" y="1219200"/>
            <a:ext cx="8229600" cy="5090160"/>
          </a:xfrm>
        </p:spPr>
        <p:txBody>
          <a:bodyPr>
            <a:normAutofit fontScale="47500" lnSpcReduction="20000"/>
          </a:bodyPr>
          <a:lstStyle/>
          <a:p>
            <a:pPr hangingPunct="0">
              <a:buNone/>
            </a:pPr>
            <a:endParaRPr lang="en-US" b="1" dirty="0" smtClean="0">
              <a:solidFill>
                <a:srgbClr val="FF0000"/>
              </a:solidFill>
            </a:endParaRPr>
          </a:p>
          <a:p>
            <a:pPr hangingPunct="0"/>
            <a:endParaRPr lang="en-US" b="1" dirty="0" smtClean="0">
              <a:solidFill>
                <a:srgbClr val="FF0000"/>
              </a:solidFill>
            </a:endParaRPr>
          </a:p>
          <a:p>
            <a:pPr hangingPunct="0">
              <a:buNone/>
            </a:pPr>
            <a:r>
              <a:rPr lang="en-US" sz="5500" dirty="0" smtClean="0"/>
              <a:t>        The company takes delivery of a new 1973 GMC Oren pumper. It carries 750 gallons of water and has a 750 GPM pump.  This unit was placed into service as Engine 51.</a:t>
            </a:r>
          </a:p>
          <a:p>
            <a:pPr hangingPunct="0">
              <a:buNone/>
            </a:pPr>
            <a:r>
              <a:rPr lang="en-US" sz="5500" dirty="0" smtClean="0"/>
              <a:t>                                      *******</a:t>
            </a:r>
          </a:p>
          <a:p>
            <a:pPr hangingPunct="0">
              <a:buNone/>
            </a:pPr>
            <a:r>
              <a:rPr lang="en-US" sz="5500" dirty="0" smtClean="0"/>
              <a:t>        The company takes delivery of its new 1973 Chevrolet Van.  The unit will be used to carry extra equipment that is needed at a fire scene. The unit was placed into service as squad 5.</a:t>
            </a:r>
            <a:endParaRPr lang="en-US" dirty="0" smtClean="0">
              <a:solidFill>
                <a:srgbClr val="FF0000"/>
              </a:solidFill>
            </a:endParaRPr>
          </a:p>
          <a:p>
            <a:pPr hangingPunct="0">
              <a:buNone/>
            </a:pPr>
            <a:endParaRPr lang="en-US" dirty="0" smtClean="0">
              <a:solidFill>
                <a:srgbClr val="FF0000"/>
              </a:solidFill>
            </a:endParaRPr>
          </a:p>
          <a:p>
            <a:pPr hangingPunct="0">
              <a:buNone/>
            </a:pPr>
            <a:r>
              <a:rPr lang="en-US" b="1" dirty="0" smtClean="0"/>
              <a:t> </a:t>
            </a:r>
            <a:endParaRPr lang="en-US" dirty="0" smtClean="0"/>
          </a:p>
          <a:p>
            <a:pPr hangingPunct="0">
              <a:buNone/>
            </a:pPr>
            <a:r>
              <a:rPr lang="en-US" sz="3800" dirty="0" smtClean="0"/>
              <a:t> </a:t>
            </a:r>
          </a:p>
          <a:p>
            <a:endParaRPr lang="en-US" dirty="0"/>
          </a:p>
        </p:txBody>
      </p:sp>
    </p:spTree>
  </p:cSld>
  <p:clrMapOvr>
    <a:masterClrMapping/>
  </p:clrMapOvr>
  <p:transition spd="med" advTm="18000">
    <p:pull dir="l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229600" cy="1143000"/>
          </a:xfrm>
        </p:spPr>
        <p:txBody>
          <a:bodyPr>
            <a:noAutofit/>
          </a:bodyPr>
          <a:lstStyle/>
          <a:p>
            <a:r>
              <a:rPr lang="en-US" sz="2800" dirty="0" smtClean="0"/>
              <a:t>Edward C Shafer Past President of the BVFD 1910 and Mayor of Brunswick</a:t>
            </a:r>
            <a:endParaRPr lang="en-US" sz="2800" dirty="0"/>
          </a:p>
        </p:txBody>
      </p:sp>
      <p:pic>
        <p:nvPicPr>
          <p:cNvPr id="1026" name="Picture 2" descr="Image may contain: 1 person, closeu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600200"/>
            <a:ext cx="4419600" cy="510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31864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1973 GMC Pumper with Oren Pump</a:t>
            </a:r>
            <a:endParaRPr lang="en-US" dirty="0"/>
          </a:p>
        </p:txBody>
      </p:sp>
      <p:pic>
        <p:nvPicPr>
          <p:cNvPr id="3074" name="Picture 2" descr="C:\Users\Ccity\jim's picture\BVFD Pictures\1971 GMC Pumper.jpg"/>
          <p:cNvPicPr>
            <a:picLocks noGrp="1" noChangeAspect="1" noChangeArrowheads="1"/>
          </p:cNvPicPr>
          <p:nvPr>
            <p:ph idx="1"/>
          </p:nvPr>
        </p:nvPicPr>
        <p:blipFill>
          <a:blip r:embed="rId2" cstate="print"/>
          <a:srcRect/>
          <a:stretch>
            <a:fillRect/>
          </a:stretch>
        </p:blipFill>
        <p:spPr bwMode="auto">
          <a:xfrm>
            <a:off x="685800" y="1600200"/>
            <a:ext cx="7696200" cy="5029200"/>
          </a:xfrm>
          <a:prstGeom prst="rect">
            <a:avLst/>
          </a:prstGeom>
          <a:noFill/>
        </p:spPr>
      </p:pic>
    </p:spTree>
  </p:cSld>
  <p:clrMapOvr>
    <a:masterClrMapping/>
  </p:clrMapOvr>
  <p:transition advTm="10000"/>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1973 Chev Squad 5 Van</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4288" y="1851660"/>
            <a:ext cx="4535424" cy="3154680"/>
          </a:xfrm>
          <a:prstGeom prst="rect">
            <a:avLst/>
          </a:prstGeom>
        </p:spPr>
      </p:pic>
    </p:spTree>
    <p:extLst>
      <p:ext uri="{BB962C8B-B14F-4D97-AF65-F5344CB8AC3E}">
        <p14:creationId xmlns:p14="http://schemas.microsoft.com/office/powerpoint/2010/main" val="271373915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1973 GMC Pumper with a Oren Pump</a:t>
            </a:r>
            <a:endParaRPr lang="en-US" dirty="0"/>
          </a:p>
        </p:txBody>
      </p:sp>
      <p:pic>
        <p:nvPicPr>
          <p:cNvPr id="2050" name="Picture 2" descr="C:\Users\Ccity\jim's picture\BVFD Pictures\1871 GMC Pumper.jpg"/>
          <p:cNvPicPr>
            <a:picLocks noGrp="1" noChangeAspect="1" noChangeArrowheads="1"/>
          </p:cNvPicPr>
          <p:nvPr>
            <p:ph idx="1"/>
          </p:nvPr>
        </p:nvPicPr>
        <p:blipFill>
          <a:blip r:embed="rId2" cstate="print"/>
          <a:srcRect/>
          <a:stretch>
            <a:fillRect/>
          </a:stretch>
        </p:blipFill>
        <p:spPr bwMode="auto">
          <a:xfrm>
            <a:off x="978141" y="1524000"/>
            <a:ext cx="7327659" cy="4955564"/>
          </a:xfrm>
          <a:prstGeom prst="rect">
            <a:avLst/>
          </a:prstGeom>
          <a:noFill/>
        </p:spPr>
      </p:pic>
    </p:spTree>
  </p:cSld>
  <p:clrMapOvr>
    <a:masterClrMapping/>
  </p:clrMapOvr>
  <p:transition advTm="10000"/>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BVFD Squad 5</a:t>
            </a:r>
            <a:endParaRPr lang="en-US" dirty="0"/>
          </a:p>
        </p:txBody>
      </p:sp>
      <p:pic>
        <p:nvPicPr>
          <p:cNvPr id="17410" name="Picture 2" descr="K:\BVFD Old pictures\BVFD Old pictures\BVFD Old pictures\BVFD Squad.jpg"/>
          <p:cNvPicPr>
            <a:picLocks noGrp="1" noChangeAspect="1" noChangeArrowheads="1"/>
          </p:cNvPicPr>
          <p:nvPr>
            <p:ph idx="1"/>
          </p:nvPr>
        </p:nvPicPr>
        <p:blipFill>
          <a:blip r:embed="rId2" cstate="print"/>
          <a:srcRect/>
          <a:stretch>
            <a:fillRect/>
          </a:stretch>
        </p:blipFill>
        <p:spPr bwMode="auto">
          <a:xfrm>
            <a:off x="1332469" y="1680817"/>
            <a:ext cx="6567109" cy="4338983"/>
          </a:xfrm>
          <a:prstGeom prst="rect">
            <a:avLst/>
          </a:prstGeom>
          <a:noFill/>
        </p:spPr>
      </p:pic>
    </p:spTree>
  </p:cSld>
  <p:clrMapOvr>
    <a:masterClrMapping/>
  </p:clrMapOvr>
  <p:transition advTm="10000"/>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Officers 1977</a:t>
            </a:r>
            <a:endParaRPr lang="en-US" dirty="0"/>
          </a:p>
        </p:txBody>
      </p:sp>
      <p:sp>
        <p:nvSpPr>
          <p:cNvPr id="3" name="Rectangle 2"/>
          <p:cNvSpPr/>
          <p:nvPr/>
        </p:nvSpPr>
        <p:spPr>
          <a:xfrm>
            <a:off x="1143000" y="1417638"/>
            <a:ext cx="7086600" cy="3970318"/>
          </a:xfrm>
          <a:prstGeom prst="rect">
            <a:avLst/>
          </a:prstGeom>
        </p:spPr>
        <p:txBody>
          <a:bodyPr wrap="square">
            <a:spAutoFit/>
          </a:bodyPr>
          <a:lstStyle/>
          <a:p>
            <a:pPr hangingPunct="0">
              <a:buNone/>
            </a:pPr>
            <a:r>
              <a:rPr lang="en-US" sz="2800" b="1" dirty="0"/>
              <a:t>President </a:t>
            </a:r>
            <a:r>
              <a:rPr lang="en-US" sz="2800" b="1" dirty="0" smtClean="0"/>
              <a:t>                </a:t>
            </a:r>
            <a:r>
              <a:rPr lang="en-US" sz="2800" b="1" dirty="0"/>
              <a:t>Harvey E Cannon</a:t>
            </a:r>
            <a:endParaRPr lang="en-US" sz="2800" dirty="0"/>
          </a:p>
          <a:p>
            <a:pPr hangingPunct="0">
              <a:buNone/>
            </a:pPr>
            <a:r>
              <a:rPr lang="en-US" sz="2800" b="1" dirty="0" smtClean="0"/>
              <a:t>1</a:t>
            </a:r>
            <a:r>
              <a:rPr lang="en-US" sz="2800" b="1" baseline="30000" dirty="0" smtClean="0"/>
              <a:t>st</a:t>
            </a:r>
            <a:r>
              <a:rPr lang="en-US" sz="2800" b="1" dirty="0" smtClean="0"/>
              <a:t> </a:t>
            </a:r>
            <a:r>
              <a:rPr lang="en-US" sz="2800" b="1" dirty="0"/>
              <a:t>V President        Harvey M Jones resigned </a:t>
            </a:r>
          </a:p>
          <a:p>
            <a:pPr hangingPunct="0">
              <a:buNone/>
            </a:pPr>
            <a:r>
              <a:rPr lang="en-US" sz="2800" b="1" dirty="0" smtClean="0"/>
              <a:t>                                  </a:t>
            </a:r>
            <a:r>
              <a:rPr lang="en-US" sz="2800" b="1" dirty="0"/>
              <a:t>Gary Cooper appointed</a:t>
            </a:r>
            <a:endParaRPr lang="en-US" sz="2800" dirty="0"/>
          </a:p>
          <a:p>
            <a:pPr hangingPunct="0">
              <a:buNone/>
            </a:pPr>
            <a:r>
              <a:rPr lang="en-US" sz="2800" b="1" dirty="0"/>
              <a:t> </a:t>
            </a:r>
            <a:r>
              <a:rPr lang="en-US" sz="2800" b="1" dirty="0" smtClean="0"/>
              <a:t>2</a:t>
            </a:r>
            <a:r>
              <a:rPr lang="en-US" sz="2800" b="1" baseline="30000" dirty="0" smtClean="0"/>
              <a:t>nd</a:t>
            </a:r>
            <a:r>
              <a:rPr lang="en-US" sz="2800" b="1" dirty="0" smtClean="0"/>
              <a:t> </a:t>
            </a:r>
            <a:r>
              <a:rPr lang="en-US" sz="2800" b="1" dirty="0"/>
              <a:t>V President  </a:t>
            </a:r>
            <a:r>
              <a:rPr lang="en-US" sz="2800" b="1" dirty="0" smtClean="0"/>
              <a:t>    </a:t>
            </a:r>
            <a:r>
              <a:rPr lang="en-US" sz="2800" b="1" dirty="0"/>
              <a:t>Gary Cooper resigned  </a:t>
            </a:r>
            <a:r>
              <a:rPr lang="en-US" sz="2800" b="1" dirty="0" smtClean="0"/>
              <a:t>                   </a:t>
            </a:r>
          </a:p>
          <a:p>
            <a:pPr hangingPunct="0">
              <a:buNone/>
            </a:pPr>
            <a:r>
              <a:rPr lang="en-US" sz="2800" b="1" dirty="0"/>
              <a:t> </a:t>
            </a:r>
            <a:r>
              <a:rPr lang="en-US" sz="2800" b="1" dirty="0" smtClean="0"/>
              <a:t>                               Tony </a:t>
            </a:r>
            <a:r>
              <a:rPr lang="en-US" sz="2800" b="1" dirty="0"/>
              <a:t>Webber appointed</a:t>
            </a:r>
            <a:endParaRPr lang="en-US" sz="2800" dirty="0"/>
          </a:p>
          <a:p>
            <a:pPr hangingPunct="0">
              <a:buNone/>
            </a:pPr>
            <a:r>
              <a:rPr lang="en-US" sz="2800" b="1" dirty="0" smtClean="0"/>
              <a:t> </a:t>
            </a:r>
            <a:r>
              <a:rPr lang="en-US" sz="2800" b="1" dirty="0"/>
              <a:t>Secretary                   James E Holder Jr.</a:t>
            </a:r>
            <a:endParaRPr lang="en-US" sz="2800" dirty="0"/>
          </a:p>
          <a:p>
            <a:pPr hangingPunct="0">
              <a:buNone/>
            </a:pPr>
            <a:r>
              <a:rPr lang="en-US" sz="2800" b="1" dirty="0" smtClean="0"/>
              <a:t> </a:t>
            </a:r>
            <a:r>
              <a:rPr lang="en-US" sz="2800" b="1" dirty="0"/>
              <a:t>Fin Secretary            William </a:t>
            </a:r>
            <a:r>
              <a:rPr lang="en-US" sz="2800" b="1" dirty="0" err="1"/>
              <a:t>Woulard</a:t>
            </a:r>
            <a:endParaRPr lang="en-US" sz="2800" dirty="0"/>
          </a:p>
          <a:p>
            <a:pPr hangingPunct="0">
              <a:buNone/>
            </a:pPr>
            <a:r>
              <a:rPr lang="en-US" sz="2800" b="1" dirty="0"/>
              <a:t> </a:t>
            </a:r>
            <a:r>
              <a:rPr lang="en-US" sz="2800" b="1" dirty="0" smtClean="0"/>
              <a:t>Chief  5                      </a:t>
            </a:r>
            <a:r>
              <a:rPr lang="en-US" sz="2800" b="1" dirty="0"/>
              <a:t>Russell </a:t>
            </a:r>
            <a:r>
              <a:rPr lang="en-US" sz="2800" b="1" dirty="0" err="1"/>
              <a:t>Eury</a:t>
            </a:r>
            <a:endParaRPr lang="en-US" sz="2800" dirty="0"/>
          </a:p>
        </p:txBody>
      </p:sp>
    </p:spTree>
    <p:extLst>
      <p:ext uri="{BB962C8B-B14F-4D97-AF65-F5344CB8AC3E}">
        <p14:creationId xmlns:p14="http://schemas.microsoft.com/office/powerpoint/2010/main" val="332918217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H.E.Sonny</a:t>
            </a:r>
            <a:r>
              <a:rPr lang="en-US" dirty="0" smtClean="0"/>
              <a:t> Cannon’s Retirement Party after 37 years as Chief 5</a:t>
            </a:r>
            <a:endParaRPr lang="en-US" dirty="0"/>
          </a:p>
        </p:txBody>
      </p:sp>
      <p:pic>
        <p:nvPicPr>
          <p:cNvPr id="1026" name="Picture 2"/>
          <p:cNvPicPr>
            <a:picLocks noGrp="1" noChangeAspect="1" noChangeArrowheads="1"/>
          </p:cNvPicPr>
          <p:nvPr>
            <p:ph sz="half" idx="1"/>
          </p:nvPr>
        </p:nvPicPr>
        <p:blipFill>
          <a:blip r:embed="rId2" cstate="print"/>
          <a:stretch>
            <a:fillRect/>
          </a:stretch>
        </p:blipFill>
        <p:spPr bwMode="auto">
          <a:xfrm>
            <a:off x="304800" y="1672759"/>
            <a:ext cx="4191000" cy="4227130"/>
          </a:xfrm>
          <a:prstGeom prst="rect">
            <a:avLst/>
          </a:prstGeom>
          <a:noFill/>
          <a:ln w="9525">
            <a:noFill/>
            <a:miter lim="800000"/>
            <a:headEnd/>
            <a:tailEnd/>
          </a:ln>
          <a:effectLst/>
        </p:spPr>
      </p:pic>
      <p:sp>
        <p:nvSpPr>
          <p:cNvPr id="5" name="Content Placeholder 4"/>
          <p:cNvSpPr>
            <a:spLocks noGrp="1"/>
          </p:cNvSpPr>
          <p:nvPr>
            <p:ph sz="half" idx="2"/>
          </p:nvPr>
        </p:nvSpPr>
        <p:spPr>
          <a:xfrm>
            <a:off x="4800600" y="1600200"/>
            <a:ext cx="3962400" cy="4419599"/>
          </a:xfrm>
        </p:spPr>
        <p:txBody>
          <a:bodyPr/>
          <a:lstStyle/>
          <a:p>
            <a:pPr>
              <a:buNone/>
            </a:pPr>
            <a:r>
              <a:rPr lang="en-US" dirty="0" smtClean="0"/>
              <a:t> Left to Right</a:t>
            </a:r>
          </a:p>
          <a:p>
            <a:pPr>
              <a:buNone/>
            </a:pPr>
            <a:r>
              <a:rPr lang="en-US" dirty="0" smtClean="0"/>
              <a:t>Unknown person</a:t>
            </a:r>
          </a:p>
          <a:p>
            <a:pPr>
              <a:buNone/>
            </a:pPr>
            <a:r>
              <a:rPr lang="en-US" dirty="0" smtClean="0"/>
              <a:t>Sonny Cannon Chiefs </a:t>
            </a:r>
          </a:p>
          <a:p>
            <a:pPr>
              <a:buNone/>
            </a:pPr>
            <a:r>
              <a:rPr lang="en-US" dirty="0" smtClean="0"/>
              <a:t>Judge William  </a:t>
            </a:r>
            <a:r>
              <a:rPr lang="en-US" dirty="0" err="1" smtClean="0"/>
              <a:t>Wenner</a:t>
            </a:r>
            <a:endParaRPr lang="en-US" dirty="0" smtClean="0"/>
          </a:p>
          <a:p>
            <a:pPr>
              <a:buNone/>
            </a:pPr>
            <a:r>
              <a:rPr lang="en-US" dirty="0" smtClean="0"/>
              <a:t>George Bennett</a:t>
            </a:r>
            <a:endParaRPr lang="en-US" dirty="0"/>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dirty="0" smtClean="0"/>
              <a:t>1977</a:t>
            </a:r>
            <a:endParaRPr lang="en-US" dirty="0"/>
          </a:p>
        </p:txBody>
      </p:sp>
      <p:sp>
        <p:nvSpPr>
          <p:cNvPr id="3" name="Content Placeholder 2"/>
          <p:cNvSpPr>
            <a:spLocks noGrp="1"/>
          </p:cNvSpPr>
          <p:nvPr>
            <p:ph idx="1"/>
          </p:nvPr>
        </p:nvSpPr>
        <p:spPr/>
        <p:txBody>
          <a:bodyPr>
            <a:normAutofit/>
          </a:bodyPr>
          <a:lstStyle/>
          <a:p>
            <a:pPr hangingPunct="0">
              <a:buNone/>
            </a:pPr>
            <a:endParaRPr lang="en-US" b="1" dirty="0" smtClean="0">
              <a:solidFill>
                <a:srgbClr val="FF0000"/>
              </a:solidFill>
            </a:endParaRPr>
          </a:p>
          <a:p>
            <a:pPr hangingPunct="0"/>
            <a:endParaRPr lang="en-US" b="1" dirty="0" smtClean="0">
              <a:solidFill>
                <a:srgbClr val="FF0000"/>
              </a:solidFill>
            </a:endParaRPr>
          </a:p>
          <a:p>
            <a:pPr hangingPunct="0">
              <a:buNone/>
            </a:pPr>
            <a:r>
              <a:rPr lang="en-US" b="1" dirty="0" smtClean="0"/>
              <a:t>    Bob Crosby band comes to the fire company on Oct 30, 1977 for a public dance. Dance is sold out.</a:t>
            </a:r>
            <a:endParaRPr lang="en-US" dirty="0" smtClean="0">
              <a:solidFill>
                <a:srgbClr val="FF0000"/>
              </a:solidFill>
            </a:endParaRPr>
          </a:p>
          <a:p>
            <a:pPr hangingPunct="0">
              <a:buNone/>
            </a:pPr>
            <a:r>
              <a:rPr lang="en-US" b="1" dirty="0" smtClean="0"/>
              <a:t> </a:t>
            </a:r>
            <a:endParaRPr lang="en-US" dirty="0" smtClean="0"/>
          </a:p>
          <a:p>
            <a:endParaRPr lang="en-US" dirty="0"/>
          </a:p>
        </p:txBody>
      </p:sp>
    </p:spTree>
  </p:cSld>
  <p:clrMapOvr>
    <a:masterClrMapping/>
  </p:clrMapOvr>
  <p:transition spd="med" advTm="15000">
    <p:wheel spokes="8"/>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smtClean="0"/>
              <a:t>1978</a:t>
            </a:r>
            <a:endParaRPr lang="en-US" dirty="0"/>
          </a:p>
        </p:txBody>
      </p:sp>
      <p:sp>
        <p:nvSpPr>
          <p:cNvPr id="3" name="Content Placeholder 2"/>
          <p:cNvSpPr>
            <a:spLocks noGrp="1"/>
          </p:cNvSpPr>
          <p:nvPr>
            <p:ph idx="1"/>
          </p:nvPr>
        </p:nvSpPr>
        <p:spPr>
          <a:xfrm>
            <a:off x="457200" y="1295400"/>
            <a:ext cx="8229600" cy="5334000"/>
          </a:xfrm>
        </p:spPr>
        <p:txBody>
          <a:bodyPr>
            <a:normAutofit/>
          </a:bodyPr>
          <a:lstStyle/>
          <a:p>
            <a:pPr hangingPunct="0">
              <a:buNone/>
            </a:pPr>
            <a:r>
              <a:rPr lang="en-US" b="1" dirty="0" smtClean="0">
                <a:solidFill>
                  <a:srgbClr val="FF0000"/>
                </a:solidFill>
              </a:rPr>
              <a:t>      </a:t>
            </a:r>
            <a:r>
              <a:rPr lang="en-US" dirty="0" smtClean="0"/>
              <a:t>The company receives a 4x4 army jeep from the Civil Defense and turns the truck into the company’s first brush unit.  The truck carries 208 gallon of water and has a 250 GPM pump. This unit was placed into service as Brush 55 </a:t>
            </a:r>
          </a:p>
          <a:p>
            <a:pPr hangingPunct="0">
              <a:buNone/>
            </a:pPr>
            <a:r>
              <a:rPr lang="en-US" dirty="0" smtClean="0">
                <a:solidFill>
                  <a:schemeClr val="bg1"/>
                </a:solidFill>
              </a:rPr>
              <a:t>Note: </a:t>
            </a:r>
          </a:p>
          <a:p>
            <a:pPr hangingPunct="0">
              <a:buNone/>
            </a:pPr>
            <a:r>
              <a:rPr lang="en-US" dirty="0" smtClean="0"/>
              <a:t>      As of 2006 this unit is still in service and serves the fire company very well on mountain and brush fires.</a:t>
            </a:r>
            <a:endParaRPr lang="en-US" dirty="0" smtClean="0">
              <a:solidFill>
                <a:srgbClr val="FF0000"/>
              </a:solidFill>
            </a:endParaRPr>
          </a:p>
          <a:p>
            <a:pPr hangingPunct="0">
              <a:buNone/>
            </a:pPr>
            <a:r>
              <a:rPr lang="en-US" b="1" dirty="0" smtClean="0"/>
              <a:t> </a:t>
            </a:r>
            <a:endParaRPr lang="en-US" dirty="0" smtClean="0"/>
          </a:p>
          <a:p>
            <a:endParaRPr lang="en-US" dirty="0"/>
          </a:p>
        </p:txBody>
      </p:sp>
    </p:spTree>
  </p:cSld>
  <p:clrMapOvr>
    <a:masterClrMapping/>
  </p:clrMapOvr>
  <p:transition spd="med" advTm="20000">
    <p:wipe dir="u"/>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Brush 55 4x4 Jeep</a:t>
            </a:r>
            <a:endParaRPr lang="en-US" sz="36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40992" y="2150046"/>
            <a:ext cx="5462016" cy="3608832"/>
          </a:xfrm>
        </p:spPr>
      </p:pic>
    </p:spTree>
    <p:extLst>
      <p:ext uri="{BB962C8B-B14F-4D97-AF65-F5344CB8AC3E}">
        <p14:creationId xmlns:p14="http://schemas.microsoft.com/office/powerpoint/2010/main" val="138968765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1978 Officers</a:t>
            </a:r>
            <a:endParaRPr lang="en-US" dirty="0"/>
          </a:p>
        </p:txBody>
      </p:sp>
      <p:sp>
        <p:nvSpPr>
          <p:cNvPr id="3" name="Content Placeholder 2"/>
          <p:cNvSpPr>
            <a:spLocks noGrp="1"/>
          </p:cNvSpPr>
          <p:nvPr>
            <p:ph idx="1"/>
          </p:nvPr>
        </p:nvSpPr>
        <p:spPr/>
        <p:txBody>
          <a:bodyPr/>
          <a:lstStyle/>
          <a:p>
            <a:pPr hangingPunct="0">
              <a:buNone/>
            </a:pPr>
            <a:r>
              <a:rPr lang="en-US" b="1" dirty="0"/>
              <a:t> President                Delmar Brown</a:t>
            </a:r>
            <a:endParaRPr lang="en-US" dirty="0"/>
          </a:p>
          <a:p>
            <a:pPr hangingPunct="0">
              <a:buNone/>
            </a:pPr>
            <a:r>
              <a:rPr lang="en-US" b="1" dirty="0"/>
              <a:t> </a:t>
            </a:r>
            <a:r>
              <a:rPr lang="en-US" b="1" dirty="0" smtClean="0"/>
              <a:t>1</a:t>
            </a:r>
            <a:r>
              <a:rPr lang="en-US" b="1" baseline="30000" dirty="0" smtClean="0"/>
              <a:t>st</a:t>
            </a:r>
            <a:r>
              <a:rPr lang="en-US" b="1" dirty="0" smtClean="0"/>
              <a:t> </a:t>
            </a:r>
            <a:r>
              <a:rPr lang="en-US" b="1" dirty="0"/>
              <a:t>V President       William Martin</a:t>
            </a:r>
            <a:endParaRPr lang="en-US" dirty="0"/>
          </a:p>
          <a:p>
            <a:pPr hangingPunct="0">
              <a:buNone/>
            </a:pPr>
            <a:r>
              <a:rPr lang="en-US" b="1" dirty="0"/>
              <a:t> </a:t>
            </a:r>
            <a:r>
              <a:rPr lang="en-US" b="1" dirty="0" smtClean="0"/>
              <a:t>2</a:t>
            </a:r>
            <a:r>
              <a:rPr lang="en-US" b="1" baseline="30000" dirty="0" smtClean="0"/>
              <a:t>nd</a:t>
            </a:r>
            <a:r>
              <a:rPr lang="en-US" b="1" dirty="0" smtClean="0"/>
              <a:t> </a:t>
            </a:r>
            <a:r>
              <a:rPr lang="en-US" b="1" dirty="0"/>
              <a:t>V President     </a:t>
            </a:r>
            <a:r>
              <a:rPr lang="en-US" b="1" dirty="0" err="1"/>
              <a:t>Alderidge</a:t>
            </a:r>
            <a:r>
              <a:rPr lang="en-US" b="1" dirty="0"/>
              <a:t> </a:t>
            </a:r>
            <a:r>
              <a:rPr lang="en-US" b="1" dirty="0" err="1"/>
              <a:t>Longerbeam</a:t>
            </a:r>
            <a:endParaRPr lang="en-US" dirty="0"/>
          </a:p>
          <a:p>
            <a:pPr hangingPunct="0">
              <a:buNone/>
            </a:pPr>
            <a:r>
              <a:rPr lang="en-US" b="1" dirty="0"/>
              <a:t> </a:t>
            </a:r>
            <a:r>
              <a:rPr lang="en-US" b="1" dirty="0" smtClean="0"/>
              <a:t>Secretary                </a:t>
            </a:r>
            <a:r>
              <a:rPr lang="en-US" b="1" dirty="0"/>
              <a:t>Richard Campbell</a:t>
            </a:r>
            <a:endParaRPr lang="en-US" dirty="0"/>
          </a:p>
          <a:p>
            <a:pPr hangingPunct="0">
              <a:buNone/>
            </a:pPr>
            <a:r>
              <a:rPr lang="en-US" b="1" dirty="0"/>
              <a:t> </a:t>
            </a:r>
            <a:r>
              <a:rPr lang="en-US" b="1" dirty="0" smtClean="0"/>
              <a:t>Treasurer                </a:t>
            </a:r>
            <a:r>
              <a:rPr lang="en-US" b="1" dirty="0"/>
              <a:t>Tony Webber</a:t>
            </a:r>
            <a:endParaRPr lang="en-US" dirty="0"/>
          </a:p>
          <a:p>
            <a:pPr hangingPunct="0">
              <a:buNone/>
            </a:pPr>
            <a:r>
              <a:rPr lang="en-US" b="1" dirty="0"/>
              <a:t> </a:t>
            </a:r>
            <a:r>
              <a:rPr lang="en-US" b="1" dirty="0" smtClean="0"/>
              <a:t>Fin </a:t>
            </a:r>
            <a:r>
              <a:rPr lang="en-US" b="1" dirty="0"/>
              <a:t>Secretary         William Cook</a:t>
            </a:r>
            <a:endParaRPr lang="en-US" dirty="0"/>
          </a:p>
          <a:p>
            <a:pPr hangingPunct="0">
              <a:buNone/>
            </a:pPr>
            <a:r>
              <a:rPr lang="en-US" b="1" dirty="0" smtClean="0"/>
              <a:t> </a:t>
            </a:r>
            <a:r>
              <a:rPr lang="en-US" b="1" dirty="0"/>
              <a:t>Chief  </a:t>
            </a:r>
            <a:r>
              <a:rPr lang="en-US" b="1" dirty="0" smtClean="0"/>
              <a:t>5                   </a:t>
            </a:r>
            <a:r>
              <a:rPr lang="en-US" b="1" dirty="0"/>
              <a:t>Russell </a:t>
            </a:r>
            <a:r>
              <a:rPr lang="en-US" b="1" dirty="0" err="1"/>
              <a:t>Eury</a:t>
            </a:r>
            <a:endParaRPr lang="en-US" dirty="0"/>
          </a:p>
        </p:txBody>
      </p:sp>
    </p:spTree>
    <p:extLst>
      <p:ext uri="{BB962C8B-B14F-4D97-AF65-F5344CB8AC3E}">
        <p14:creationId xmlns:p14="http://schemas.microsoft.com/office/powerpoint/2010/main" val="33796224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554162"/>
          </a:xfrm>
        </p:spPr>
        <p:txBody>
          <a:bodyPr>
            <a:normAutofit/>
          </a:bodyPr>
          <a:lstStyle/>
          <a:p>
            <a:r>
              <a:rPr lang="en-US" sz="2000" dirty="0" smtClean="0">
                <a:solidFill>
                  <a:schemeClr val="bg1"/>
                </a:solidFill>
              </a:rPr>
              <a:t>The first official Fire </a:t>
            </a:r>
            <a:r>
              <a:rPr lang="en-US" sz="2000" dirty="0">
                <a:solidFill>
                  <a:schemeClr val="bg1"/>
                </a:solidFill>
              </a:rPr>
              <a:t>House of </a:t>
            </a:r>
            <a:r>
              <a:rPr lang="en-US" sz="2000" dirty="0" smtClean="0">
                <a:solidFill>
                  <a:schemeClr val="bg1"/>
                </a:solidFill>
              </a:rPr>
              <a:t>Brunswick built on the lot across from the Imperial Theater </a:t>
            </a:r>
            <a:r>
              <a:rPr lang="en-US" sz="2000" dirty="0">
                <a:solidFill>
                  <a:schemeClr val="bg1"/>
                </a:solidFill>
              </a:rPr>
              <a:t>used between 1909 and 1928. A new building </a:t>
            </a:r>
            <a:r>
              <a:rPr lang="en-US" sz="2000" dirty="0" smtClean="0">
                <a:solidFill>
                  <a:schemeClr val="bg1"/>
                </a:solidFill>
              </a:rPr>
              <a:t>built later on </a:t>
            </a:r>
            <a:r>
              <a:rPr lang="en-US" sz="2000" dirty="0">
                <a:solidFill>
                  <a:schemeClr val="bg1"/>
                </a:solidFill>
              </a:rPr>
              <a:t>this </a:t>
            </a:r>
            <a:r>
              <a:rPr lang="en-US" sz="2000" dirty="0" smtClean="0">
                <a:solidFill>
                  <a:schemeClr val="bg1"/>
                </a:solidFill>
              </a:rPr>
              <a:t>site.  </a:t>
            </a:r>
            <a:r>
              <a:rPr lang="en-US" sz="2000" dirty="0">
                <a:solidFill>
                  <a:schemeClr val="bg1"/>
                </a:solidFill>
              </a:rPr>
              <a:t>(Oct 7 1948) </a:t>
            </a:r>
            <a:endParaRPr lang="en-US" sz="20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2600" y="1981200"/>
            <a:ext cx="5867400" cy="4800600"/>
          </a:xfrm>
          <a:prstGeom prst="rect">
            <a:avLst/>
          </a:prstGeom>
        </p:spPr>
      </p:pic>
    </p:spTree>
    <p:extLst>
      <p:ext uri="{BB962C8B-B14F-4D97-AF65-F5344CB8AC3E}">
        <p14:creationId xmlns:p14="http://schemas.microsoft.com/office/powerpoint/2010/main" val="157198838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Acquired 1978</a:t>
            </a:r>
            <a:endParaRPr lang="en-US" dirty="0"/>
          </a:p>
        </p:txBody>
      </p:sp>
      <p:pic>
        <p:nvPicPr>
          <p:cNvPr id="4098" name="Picture 2"/>
          <p:cNvPicPr>
            <a:picLocks noGrp="1" noChangeAspect="1" noChangeArrowheads="1"/>
          </p:cNvPicPr>
          <p:nvPr>
            <p:ph idx="1"/>
          </p:nvPr>
        </p:nvPicPr>
        <p:blipFill>
          <a:blip r:embed="rId2" cstate="print"/>
          <a:srcRect/>
          <a:stretch>
            <a:fillRect/>
          </a:stretch>
        </p:blipFill>
        <p:spPr bwMode="auto">
          <a:xfrm>
            <a:off x="1208230" y="1600200"/>
            <a:ext cx="6727540" cy="4708525"/>
          </a:xfrm>
          <a:prstGeom prst="rect">
            <a:avLst/>
          </a:prstGeom>
          <a:noFill/>
          <a:ln w="9525">
            <a:noFill/>
            <a:miter lim="800000"/>
            <a:headEnd/>
            <a:tailEnd/>
          </a:ln>
        </p:spPr>
      </p:pic>
    </p:spTree>
  </p:cSld>
  <p:clrMapOvr>
    <a:masterClrMapping/>
  </p:clrMapOvr>
  <p:transition spd="slow" advTm="10000">
    <p:wipe dir="u"/>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1978 Chief 5 Russell Eury</a:t>
            </a:r>
            <a:endParaRPr lang="en-US" dirty="0"/>
          </a:p>
        </p:txBody>
      </p:sp>
      <p:pic>
        <p:nvPicPr>
          <p:cNvPr id="5122" name="Picture 2"/>
          <p:cNvPicPr>
            <a:picLocks noGrp="1" noChangeAspect="1" noChangeArrowheads="1"/>
          </p:cNvPicPr>
          <p:nvPr>
            <p:ph idx="1"/>
          </p:nvPr>
        </p:nvPicPr>
        <p:blipFill>
          <a:blip r:embed="rId3" cstate="print"/>
          <a:srcRect/>
          <a:stretch>
            <a:fillRect/>
          </a:stretch>
        </p:blipFill>
        <p:spPr bwMode="auto">
          <a:xfrm>
            <a:off x="2819401" y="1295400"/>
            <a:ext cx="3217578" cy="5475540"/>
          </a:xfrm>
          <a:prstGeom prst="rect">
            <a:avLst/>
          </a:prstGeom>
          <a:noFill/>
          <a:ln w="9525">
            <a:noFill/>
            <a:miter lim="800000"/>
            <a:headEnd/>
            <a:tailEnd/>
          </a:ln>
        </p:spPr>
      </p:pic>
    </p:spTree>
  </p:cSld>
  <p:clrMapOvr>
    <a:masterClrMapping/>
  </p:clrMapOvr>
  <p:transition advTm="12000"/>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1979 Officers</a:t>
            </a:r>
            <a:endParaRPr lang="en-US" dirty="0"/>
          </a:p>
        </p:txBody>
      </p:sp>
      <p:sp>
        <p:nvSpPr>
          <p:cNvPr id="3" name="Content Placeholder 2"/>
          <p:cNvSpPr>
            <a:spLocks noGrp="1"/>
          </p:cNvSpPr>
          <p:nvPr>
            <p:ph idx="1"/>
          </p:nvPr>
        </p:nvSpPr>
        <p:spPr/>
        <p:txBody>
          <a:bodyPr>
            <a:normAutofit fontScale="92500" lnSpcReduction="20000"/>
          </a:bodyPr>
          <a:lstStyle/>
          <a:p>
            <a:pPr hangingPunct="0">
              <a:buNone/>
            </a:pPr>
            <a:endParaRPr lang="en-US" b="1" dirty="0" smtClean="0">
              <a:solidFill>
                <a:srgbClr val="FF0000"/>
              </a:solidFill>
            </a:endParaRPr>
          </a:p>
          <a:p>
            <a:pPr hangingPunct="0"/>
            <a:endParaRPr lang="en-US" dirty="0" smtClean="0">
              <a:solidFill>
                <a:srgbClr val="FF0000"/>
              </a:solidFill>
            </a:endParaRPr>
          </a:p>
          <a:p>
            <a:pPr hangingPunct="0">
              <a:buNone/>
            </a:pPr>
            <a:r>
              <a:rPr lang="en-US" b="1" dirty="0" smtClean="0"/>
              <a:t>                     President              Delmar Brown</a:t>
            </a:r>
            <a:endParaRPr lang="en-US" dirty="0" smtClean="0"/>
          </a:p>
          <a:p>
            <a:pPr hangingPunct="0">
              <a:buNone/>
            </a:pPr>
            <a:r>
              <a:rPr lang="en-US" b="1" dirty="0" smtClean="0"/>
              <a:t>                     1</a:t>
            </a:r>
            <a:r>
              <a:rPr lang="en-US" b="1" baseline="30000" dirty="0" smtClean="0"/>
              <a:t>st</a:t>
            </a:r>
            <a:r>
              <a:rPr lang="en-US" b="1" dirty="0" smtClean="0"/>
              <a:t> V President     William Martin</a:t>
            </a:r>
            <a:endParaRPr lang="en-US" dirty="0" smtClean="0"/>
          </a:p>
          <a:p>
            <a:pPr hangingPunct="0">
              <a:buNone/>
            </a:pPr>
            <a:r>
              <a:rPr lang="en-US" b="1" dirty="0" smtClean="0"/>
              <a:t>                     2</a:t>
            </a:r>
            <a:r>
              <a:rPr lang="en-US" b="1" baseline="30000" dirty="0" smtClean="0"/>
              <a:t>nd</a:t>
            </a:r>
            <a:r>
              <a:rPr lang="en-US" b="1" dirty="0" smtClean="0"/>
              <a:t> V President    Harvey Cannon</a:t>
            </a:r>
            <a:endParaRPr lang="en-US" dirty="0" smtClean="0"/>
          </a:p>
          <a:p>
            <a:pPr hangingPunct="0">
              <a:buNone/>
            </a:pPr>
            <a:r>
              <a:rPr lang="en-US" b="1" dirty="0" smtClean="0"/>
              <a:t>                     Secretary          </a:t>
            </a:r>
            <a:endParaRPr lang="en-US" dirty="0" smtClean="0"/>
          </a:p>
          <a:p>
            <a:pPr hangingPunct="0">
              <a:buNone/>
            </a:pPr>
            <a:r>
              <a:rPr lang="en-US" b="1" dirty="0" smtClean="0"/>
              <a:t>                     Treasurer              Tony Webber</a:t>
            </a:r>
            <a:endParaRPr lang="en-US" dirty="0" smtClean="0"/>
          </a:p>
          <a:p>
            <a:pPr hangingPunct="0">
              <a:buNone/>
            </a:pPr>
            <a:r>
              <a:rPr lang="en-US" b="1" dirty="0" smtClean="0"/>
              <a:t>                     Secretary               Ralph Welsh is              		Appointed on  14</a:t>
            </a:r>
            <a:r>
              <a:rPr lang="en-US" b="1" baseline="30000" dirty="0" smtClean="0"/>
              <a:t>th</a:t>
            </a:r>
            <a:r>
              <a:rPr lang="en-US" b="1" dirty="0" smtClean="0"/>
              <a:t> Feb of this year.                                               </a:t>
            </a:r>
            <a:endParaRPr lang="en-US" dirty="0" smtClean="0"/>
          </a:p>
          <a:p>
            <a:pPr hangingPunct="0">
              <a:buNone/>
            </a:pPr>
            <a:r>
              <a:rPr lang="en-US" b="1" dirty="0" smtClean="0"/>
              <a:t>                     Fin Secretary        William Cook</a:t>
            </a:r>
            <a:endParaRPr lang="en-US" dirty="0" smtClean="0"/>
          </a:p>
          <a:p>
            <a:pPr hangingPunct="0">
              <a:buNone/>
            </a:pPr>
            <a:r>
              <a:rPr lang="en-US" b="1" dirty="0" smtClean="0"/>
              <a:t>                     Chief   5                 Rick Campbell</a:t>
            </a:r>
            <a:endParaRPr lang="en-US" dirty="0" smtClean="0"/>
          </a:p>
          <a:p>
            <a:endParaRPr lang="en-US" dirty="0"/>
          </a:p>
        </p:txBody>
      </p:sp>
    </p:spTree>
  </p:cSld>
  <p:clrMapOvr>
    <a:masterClrMapping/>
  </p:clrMapOvr>
  <p:transition advTm="10000">
    <p:wedge/>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February 16</a:t>
            </a:r>
            <a:r>
              <a:rPr lang="en-US" baseline="30000" dirty="0" smtClean="0"/>
              <a:t>th</a:t>
            </a:r>
            <a:r>
              <a:rPr lang="en-US" dirty="0" smtClean="0"/>
              <a:t> 1979</a:t>
            </a:r>
            <a:endParaRPr lang="en-US" dirty="0"/>
          </a:p>
        </p:txBody>
      </p:sp>
      <p:sp>
        <p:nvSpPr>
          <p:cNvPr id="3" name="Content Placeholder 2"/>
          <p:cNvSpPr>
            <a:spLocks noGrp="1"/>
          </p:cNvSpPr>
          <p:nvPr>
            <p:ph idx="1"/>
          </p:nvPr>
        </p:nvSpPr>
        <p:spPr/>
        <p:txBody>
          <a:bodyPr>
            <a:normAutofit/>
          </a:bodyPr>
          <a:lstStyle/>
          <a:p>
            <a:pPr hangingPunct="0">
              <a:buNone/>
            </a:pPr>
            <a:r>
              <a:rPr lang="en-US" dirty="0" smtClean="0"/>
              <a:t> </a:t>
            </a:r>
          </a:p>
          <a:p>
            <a:pPr hangingPunct="0">
              <a:buNone/>
            </a:pPr>
            <a:r>
              <a:rPr lang="en-US" dirty="0" smtClean="0"/>
              <a:t>    The company has a major fire, directly across from the fire house, the old Hovermale property burns to the ground.  This property housed the Shoe repair shop, the Goodwill store and a Furniture refinishing business (where the fire started) and apartments on second floor.</a:t>
            </a:r>
          </a:p>
          <a:p>
            <a:endParaRPr lang="en-US" dirty="0"/>
          </a:p>
        </p:txBody>
      </p:sp>
    </p:spTree>
  </p:cSld>
  <p:clrMapOvr>
    <a:masterClrMapping/>
  </p:clrMapOvr>
  <p:transition spd="med" advTm="20000">
    <p:wipe/>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1979</a:t>
            </a:r>
            <a:endParaRPr lang="en-US" dirty="0"/>
          </a:p>
        </p:txBody>
      </p:sp>
      <p:pic>
        <p:nvPicPr>
          <p:cNvPr id="1026" name="Picture 2" descr="E:\jim's picture\Shoe shop fire.jpg"/>
          <p:cNvPicPr>
            <a:picLocks noGrp="1" noChangeAspect="1" noChangeArrowheads="1"/>
          </p:cNvPicPr>
          <p:nvPr>
            <p:ph idx="1"/>
          </p:nvPr>
        </p:nvPicPr>
        <p:blipFill>
          <a:blip r:embed="rId2" cstate="print"/>
          <a:srcRect/>
          <a:stretch>
            <a:fillRect/>
          </a:stretch>
        </p:blipFill>
        <p:spPr bwMode="auto">
          <a:xfrm>
            <a:off x="990600" y="1483586"/>
            <a:ext cx="7391400" cy="5374414"/>
          </a:xfrm>
          <a:prstGeom prst="rect">
            <a:avLst/>
          </a:prstGeom>
          <a:noFill/>
        </p:spPr>
      </p:pic>
    </p:spTree>
  </p:cSld>
  <p:clrMapOvr>
    <a:masterClrMapping/>
  </p:clrMapOvr>
  <p:transition spd="slow" advTm="15000">
    <p:dissolve/>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February 16</a:t>
            </a:r>
            <a:r>
              <a:rPr lang="en-US" baseline="30000" dirty="0" smtClean="0"/>
              <a:t>th</a:t>
            </a:r>
            <a:r>
              <a:rPr lang="en-US" dirty="0" smtClean="0"/>
              <a:t> 1979</a:t>
            </a:r>
            <a:endParaRPr lang="en-US" dirty="0"/>
          </a:p>
        </p:txBody>
      </p:sp>
      <p:pic>
        <p:nvPicPr>
          <p:cNvPr id="5122" name="Picture 2" descr="E:\jim's picture\Shoe Shop 2.jpg"/>
          <p:cNvPicPr>
            <a:picLocks noGrp="1" noChangeAspect="1" noChangeArrowheads="1"/>
          </p:cNvPicPr>
          <p:nvPr>
            <p:ph idx="1"/>
          </p:nvPr>
        </p:nvPicPr>
        <p:blipFill>
          <a:blip r:embed="rId2" cstate="print"/>
          <a:srcRect/>
          <a:stretch>
            <a:fillRect/>
          </a:stretch>
        </p:blipFill>
        <p:spPr bwMode="auto">
          <a:xfrm>
            <a:off x="1501223" y="1600200"/>
            <a:ext cx="6141554" cy="4708525"/>
          </a:xfrm>
          <a:prstGeom prst="rect">
            <a:avLst/>
          </a:prstGeom>
          <a:noFill/>
        </p:spPr>
      </p:pic>
    </p:spTree>
  </p:cSld>
  <p:clrMapOvr>
    <a:masterClrMapping/>
  </p:clrMapOvr>
  <p:transition spd="med" advTm="15000">
    <p:wipe dir="u"/>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smtClean="0"/>
              <a:t>1980 Officers</a:t>
            </a:r>
            <a:endParaRPr lang="en-US" dirty="0"/>
          </a:p>
        </p:txBody>
      </p:sp>
      <p:sp>
        <p:nvSpPr>
          <p:cNvPr id="3" name="Content Placeholder 2"/>
          <p:cNvSpPr>
            <a:spLocks noGrp="1"/>
          </p:cNvSpPr>
          <p:nvPr>
            <p:ph idx="1"/>
          </p:nvPr>
        </p:nvSpPr>
        <p:spPr/>
        <p:txBody>
          <a:bodyPr>
            <a:normAutofit/>
          </a:bodyPr>
          <a:lstStyle/>
          <a:p>
            <a:pPr hangingPunct="0">
              <a:buNone/>
            </a:pPr>
            <a:endParaRPr lang="en-US" dirty="0" smtClean="0">
              <a:solidFill>
                <a:srgbClr val="FF0000"/>
              </a:solidFill>
            </a:endParaRPr>
          </a:p>
          <a:p>
            <a:pPr hangingPunct="0">
              <a:buNone/>
            </a:pPr>
            <a:r>
              <a:rPr lang="en-US" b="1" dirty="0" smtClean="0"/>
              <a:t> </a:t>
            </a:r>
            <a:endParaRPr lang="en-US" dirty="0" smtClean="0"/>
          </a:p>
          <a:p>
            <a:pPr hangingPunct="0">
              <a:buNone/>
            </a:pPr>
            <a:r>
              <a:rPr lang="en-US" b="1" dirty="0" smtClean="0"/>
              <a:t>               President                     Delmar Brown </a:t>
            </a:r>
            <a:endParaRPr lang="en-US" dirty="0" smtClean="0"/>
          </a:p>
          <a:p>
            <a:pPr hangingPunct="0">
              <a:buNone/>
            </a:pPr>
            <a:r>
              <a:rPr lang="en-US" b="1" dirty="0" smtClean="0"/>
              <a:t>               1</a:t>
            </a:r>
            <a:r>
              <a:rPr lang="en-US" b="1" baseline="30000" dirty="0" smtClean="0"/>
              <a:t>st</a:t>
            </a:r>
            <a:r>
              <a:rPr lang="en-US" b="1" dirty="0" smtClean="0"/>
              <a:t> V President            Jay Main</a:t>
            </a:r>
            <a:endParaRPr lang="en-US" dirty="0" smtClean="0"/>
          </a:p>
          <a:p>
            <a:pPr hangingPunct="0">
              <a:buNone/>
            </a:pPr>
            <a:r>
              <a:rPr lang="en-US" b="1" dirty="0" smtClean="0"/>
              <a:t>               2</a:t>
            </a:r>
            <a:r>
              <a:rPr lang="en-US" b="1" baseline="30000" dirty="0" smtClean="0"/>
              <a:t>nd</a:t>
            </a:r>
            <a:r>
              <a:rPr lang="en-US" b="1" dirty="0" smtClean="0"/>
              <a:t> V President           Ronald Lowe</a:t>
            </a:r>
            <a:endParaRPr lang="en-US" dirty="0" smtClean="0"/>
          </a:p>
          <a:p>
            <a:pPr hangingPunct="0">
              <a:buNone/>
            </a:pPr>
            <a:r>
              <a:rPr lang="en-US" b="1" dirty="0" smtClean="0"/>
              <a:t>               Fin Secretary               Bill Cook</a:t>
            </a:r>
            <a:endParaRPr lang="en-US" dirty="0" smtClean="0"/>
          </a:p>
          <a:p>
            <a:pPr hangingPunct="0">
              <a:buNone/>
            </a:pPr>
            <a:r>
              <a:rPr lang="en-US" b="1" dirty="0" smtClean="0"/>
              <a:t>               Secretary                      Thomas Dawson</a:t>
            </a:r>
            <a:endParaRPr lang="en-US" dirty="0" smtClean="0"/>
          </a:p>
          <a:p>
            <a:pPr hangingPunct="0">
              <a:buNone/>
            </a:pPr>
            <a:r>
              <a:rPr lang="en-US" b="1" dirty="0" smtClean="0"/>
              <a:t>               Treasurer                     Tony Webber</a:t>
            </a:r>
            <a:endParaRPr lang="en-US" dirty="0" smtClean="0"/>
          </a:p>
          <a:p>
            <a:pPr hangingPunct="0">
              <a:buNone/>
            </a:pPr>
            <a:r>
              <a:rPr lang="en-US" b="1" dirty="0" smtClean="0"/>
              <a:t>               Chief   5                        Richard Campbell</a:t>
            </a:r>
            <a:endParaRPr lang="en-US" dirty="0" smtClean="0"/>
          </a:p>
          <a:p>
            <a:endParaRPr lang="en-US" dirty="0"/>
          </a:p>
        </p:txBody>
      </p:sp>
    </p:spTree>
  </p:cSld>
  <p:clrMapOvr>
    <a:masterClrMapping/>
  </p:clrMapOvr>
  <p:transition spd="med" advTm="10000">
    <p:wipe dir="d"/>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dirty="0" smtClean="0"/>
              <a:t>Company 5 First Patch</a:t>
            </a:r>
            <a:endParaRPr lang="en-US" dirty="0"/>
          </a:p>
        </p:txBody>
      </p:sp>
      <p:pic>
        <p:nvPicPr>
          <p:cNvPr id="2050" name="Picture 2" descr="C:\Users\Ccity\jim's picture\BVFD Pictures\Company 5 patch.jpg"/>
          <p:cNvPicPr>
            <a:picLocks noGrp="1" noChangeAspect="1" noChangeArrowheads="1"/>
          </p:cNvPicPr>
          <p:nvPr>
            <p:ph idx="1"/>
          </p:nvPr>
        </p:nvPicPr>
        <p:blipFill>
          <a:blip r:embed="rId3" cstate="print"/>
          <a:srcRect/>
          <a:stretch>
            <a:fillRect/>
          </a:stretch>
        </p:blipFill>
        <p:spPr bwMode="auto">
          <a:xfrm>
            <a:off x="2667000" y="1600201"/>
            <a:ext cx="3581400" cy="3466606"/>
          </a:xfrm>
          <a:prstGeom prst="rect">
            <a:avLst/>
          </a:prstGeom>
          <a:noFill/>
        </p:spPr>
      </p:pic>
    </p:spTree>
  </p:cSld>
  <p:clrMapOvr>
    <a:masterClrMapping/>
  </p:clrMapOvr>
  <p:transition advTm="8000"/>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Nov 1980</a:t>
            </a:r>
            <a:endParaRPr lang="en-US" dirty="0"/>
          </a:p>
        </p:txBody>
      </p:sp>
      <p:sp>
        <p:nvSpPr>
          <p:cNvPr id="3" name="Content Placeholder 2"/>
          <p:cNvSpPr>
            <a:spLocks noGrp="1"/>
          </p:cNvSpPr>
          <p:nvPr>
            <p:ph idx="1"/>
          </p:nvPr>
        </p:nvSpPr>
        <p:spPr/>
        <p:txBody>
          <a:bodyPr>
            <a:normAutofit fontScale="85000" lnSpcReduction="20000"/>
          </a:bodyPr>
          <a:lstStyle/>
          <a:p>
            <a:pPr hangingPunct="0">
              <a:buNone/>
            </a:pPr>
            <a:endParaRPr lang="en-US" dirty="0" smtClean="0">
              <a:solidFill>
                <a:srgbClr val="FF0000"/>
              </a:solidFill>
            </a:endParaRPr>
          </a:p>
          <a:p>
            <a:pPr hangingPunct="0">
              <a:buNone/>
            </a:pPr>
            <a:r>
              <a:rPr lang="en-US" dirty="0" smtClean="0"/>
              <a:t>     </a:t>
            </a:r>
            <a:r>
              <a:rPr lang="en-US" dirty="0" smtClean="0">
                <a:solidFill>
                  <a:srgbClr val="FFFF00"/>
                </a:solidFill>
              </a:rPr>
              <a:t>Brunswick looses Historical Land Mark as a multi alarm fire destroys the B&amp;O YMCA. This very large building did not burn completely down although it had to be demolished later.</a:t>
            </a:r>
          </a:p>
          <a:p>
            <a:pPr hangingPunct="0"/>
            <a:r>
              <a:rPr lang="en-US" dirty="0" smtClean="0"/>
              <a:t>                                ******</a:t>
            </a:r>
          </a:p>
          <a:p>
            <a:pPr hangingPunct="0">
              <a:buNone/>
            </a:pPr>
            <a:r>
              <a:rPr lang="en-US" dirty="0" smtClean="0"/>
              <a:t>     At the annual membership banquet this year Chief Campbell stated with the help of the Jefferson and Lovettsville Volunteer Fire Companies he had over a million dollars in fire losses. This statement was a fact but we all know this was Chief Campbell’s’ loss. Lovettsville and Jefferson have for many years been very helpful to the Brunswick Volunteer Fire Company and we are very grateful for their help in protecting the town of Brunswick.</a:t>
            </a:r>
          </a:p>
          <a:p>
            <a:endParaRPr lang="en-US" dirty="0"/>
          </a:p>
        </p:txBody>
      </p:sp>
    </p:spTree>
  </p:cSld>
  <p:clrMapOvr>
    <a:masterClrMapping/>
  </p:clrMapOvr>
  <p:transition spd="slow" advTm="30000">
    <p:checker dir="vert"/>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Brunswick’s YMCA</a:t>
            </a:r>
            <a:endParaRPr lang="en-US" dirty="0"/>
          </a:p>
        </p:txBody>
      </p:sp>
      <p:pic>
        <p:nvPicPr>
          <p:cNvPr id="2050" name="Picture 2" descr="C:\Users\Ccity\jim's picture\BVFD Pictures\YMCA3-1.jpg"/>
          <p:cNvPicPr>
            <a:picLocks noGrp="1" noChangeAspect="1" noChangeArrowheads="1"/>
          </p:cNvPicPr>
          <p:nvPr>
            <p:ph idx="1"/>
          </p:nvPr>
        </p:nvPicPr>
        <p:blipFill>
          <a:blip r:embed="rId2" cstate="print"/>
          <a:srcRect/>
          <a:stretch>
            <a:fillRect/>
          </a:stretch>
        </p:blipFill>
        <p:spPr bwMode="auto">
          <a:xfrm>
            <a:off x="1447799" y="1937181"/>
            <a:ext cx="6440839" cy="4616019"/>
          </a:xfrm>
          <a:prstGeom prst="rect">
            <a:avLst/>
          </a:prstGeom>
          <a:noFill/>
        </p:spPr>
      </p:pic>
    </p:spTree>
  </p:cSld>
  <p:clrMapOvr>
    <a:masterClrMapping/>
  </p:clrMapOvr>
  <p:transition spd="slow" advTm="10000">
    <p:randomBar dir="ver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July 20</a:t>
            </a:r>
            <a:r>
              <a:rPr lang="en-US" baseline="30000" dirty="0" smtClean="0"/>
              <a:t>th</a:t>
            </a:r>
            <a:r>
              <a:rPr lang="en-US" dirty="0" smtClean="0"/>
              <a:t> 1910</a:t>
            </a:r>
            <a:endParaRPr lang="en-US" dirty="0"/>
          </a:p>
        </p:txBody>
      </p:sp>
      <p:pic>
        <p:nvPicPr>
          <p:cNvPr id="1026" name="Picture 2"/>
          <p:cNvPicPr>
            <a:picLocks noGrp="1" noChangeAspect="1" noChangeArrowheads="1"/>
          </p:cNvPicPr>
          <p:nvPr>
            <p:ph idx="1"/>
          </p:nvPr>
        </p:nvPicPr>
        <p:blipFill>
          <a:blip r:embed="rId3" cstate="print"/>
          <a:srcRect/>
          <a:stretch>
            <a:fillRect/>
          </a:stretch>
        </p:blipFill>
        <p:spPr bwMode="auto">
          <a:xfrm>
            <a:off x="1066800" y="1270094"/>
            <a:ext cx="7086600" cy="5311622"/>
          </a:xfrm>
          <a:prstGeom prst="rect">
            <a:avLst/>
          </a:prstGeom>
          <a:noFill/>
          <a:ln w="9525">
            <a:noFill/>
            <a:miter lim="800000"/>
            <a:headEnd/>
            <a:tailEnd/>
          </a:ln>
        </p:spPr>
      </p:pic>
    </p:spTree>
  </p:cSld>
  <p:clrMapOvr>
    <a:masterClrMapping/>
  </p:clrMapOvr>
  <p:transition advTm="15000">
    <p:wipe dir="u"/>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Night of the Fire</a:t>
            </a:r>
            <a:endParaRPr lang="en-US" dirty="0"/>
          </a:p>
        </p:txBody>
      </p:sp>
      <p:pic>
        <p:nvPicPr>
          <p:cNvPr id="3074" name="Picture 2" descr="C:\Users\Ccity\jim's picture\BVFD Pictures\YMCA FIRE 1.jpg"/>
          <p:cNvPicPr>
            <a:picLocks noGrp="1" noChangeAspect="1" noChangeArrowheads="1"/>
          </p:cNvPicPr>
          <p:nvPr>
            <p:ph idx="1"/>
          </p:nvPr>
        </p:nvPicPr>
        <p:blipFill>
          <a:blip r:embed="rId2" cstate="print"/>
          <a:srcRect/>
          <a:stretch>
            <a:fillRect/>
          </a:stretch>
        </p:blipFill>
        <p:spPr bwMode="auto">
          <a:xfrm>
            <a:off x="1305971" y="1600200"/>
            <a:ext cx="6532058" cy="4708525"/>
          </a:xfrm>
          <a:prstGeom prst="rect">
            <a:avLst/>
          </a:prstGeom>
          <a:noFill/>
        </p:spPr>
      </p:pic>
    </p:spTree>
  </p:cSld>
  <p:clrMapOvr>
    <a:masterClrMapping/>
  </p:clrMapOvr>
  <p:transition spd="slow" advTm="10000">
    <p:checker dir="vert"/>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Day After the Fire</a:t>
            </a:r>
            <a:endParaRPr lang="en-US" dirty="0"/>
          </a:p>
        </p:txBody>
      </p:sp>
      <p:pic>
        <p:nvPicPr>
          <p:cNvPr id="4098" name="Picture 2" descr="C:\Users\Ccity\jim's picture\BVFD Pictures\YMCA FIRE.jpg"/>
          <p:cNvPicPr>
            <a:picLocks noGrp="1" noChangeAspect="1" noChangeArrowheads="1"/>
          </p:cNvPicPr>
          <p:nvPr>
            <p:ph idx="1"/>
          </p:nvPr>
        </p:nvPicPr>
        <p:blipFill>
          <a:blip r:embed="rId3" cstate="print"/>
          <a:srcRect/>
          <a:stretch>
            <a:fillRect/>
          </a:stretch>
        </p:blipFill>
        <p:spPr bwMode="auto">
          <a:xfrm>
            <a:off x="1371600" y="1701263"/>
            <a:ext cx="6476999" cy="5040050"/>
          </a:xfrm>
          <a:prstGeom prst="rect">
            <a:avLst/>
          </a:prstGeom>
          <a:noFill/>
        </p:spPr>
      </p:pic>
    </p:spTree>
  </p:cSld>
  <p:clrMapOvr>
    <a:masterClrMapping/>
  </p:clrMapOvr>
  <p:transition advTm="13000"/>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August 6</a:t>
            </a:r>
            <a:r>
              <a:rPr lang="en-US" baseline="30000" dirty="0" smtClean="0"/>
              <a:t>th</a:t>
            </a:r>
            <a:r>
              <a:rPr lang="en-US" dirty="0" smtClean="0"/>
              <a:t> 1980</a:t>
            </a:r>
            <a:endParaRPr lang="en-US" dirty="0"/>
          </a:p>
        </p:txBody>
      </p:sp>
      <p:sp>
        <p:nvSpPr>
          <p:cNvPr id="3" name="Content Placeholder 2"/>
          <p:cNvSpPr>
            <a:spLocks noGrp="1"/>
          </p:cNvSpPr>
          <p:nvPr>
            <p:ph idx="1"/>
          </p:nvPr>
        </p:nvSpPr>
        <p:spPr/>
        <p:txBody>
          <a:bodyPr>
            <a:normAutofit fontScale="92500" lnSpcReduction="10000"/>
          </a:bodyPr>
          <a:lstStyle/>
          <a:p>
            <a:pPr hangingPunct="0">
              <a:buNone/>
            </a:pPr>
            <a:endParaRPr lang="en-US" dirty="0" smtClean="0">
              <a:solidFill>
                <a:srgbClr val="FF0000"/>
              </a:solidFill>
            </a:endParaRPr>
          </a:p>
          <a:p>
            <a:pPr hangingPunct="0">
              <a:buNone/>
            </a:pPr>
            <a:r>
              <a:rPr lang="en-US" dirty="0" smtClean="0"/>
              <a:t>     Building committee talks about purchase of a lot for a new building. The Brunswick Volunteer Ambulance Company is asked if they would like to join this effort, but they declined the offer.</a:t>
            </a:r>
          </a:p>
          <a:p>
            <a:pPr hangingPunct="0">
              <a:buNone/>
            </a:pPr>
            <a:r>
              <a:rPr lang="en-US" dirty="0" smtClean="0"/>
              <a:t>                                     ******</a:t>
            </a:r>
          </a:p>
          <a:p>
            <a:pPr hangingPunct="0">
              <a:buNone/>
            </a:pPr>
            <a:r>
              <a:rPr lang="en-US" dirty="0" smtClean="0"/>
              <a:t>     Company has a major crack in the front of the building. Yingling Construction Co. was low bid on repairing the crack in the front of the building at a cost of $9200.00.</a:t>
            </a:r>
          </a:p>
          <a:p>
            <a:pPr hangingPunct="0">
              <a:buNone/>
            </a:pPr>
            <a:r>
              <a:rPr lang="en-US" dirty="0" smtClean="0"/>
              <a:t> </a:t>
            </a:r>
          </a:p>
          <a:p>
            <a:endParaRPr lang="en-US" dirty="0"/>
          </a:p>
        </p:txBody>
      </p:sp>
    </p:spTree>
  </p:cSld>
  <p:clrMapOvr>
    <a:masterClrMapping/>
  </p:clrMapOvr>
  <p:transition spd="med" advTm="30000">
    <p:wipe dir="d"/>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smtClean="0"/>
              <a:t>1981</a:t>
            </a:r>
            <a:endParaRPr lang="en-US" dirty="0"/>
          </a:p>
        </p:txBody>
      </p:sp>
      <p:sp>
        <p:nvSpPr>
          <p:cNvPr id="3" name="Content Placeholder 2"/>
          <p:cNvSpPr>
            <a:spLocks noGrp="1"/>
          </p:cNvSpPr>
          <p:nvPr>
            <p:ph idx="1"/>
          </p:nvPr>
        </p:nvSpPr>
        <p:spPr>
          <a:xfrm>
            <a:off x="457200" y="1143000"/>
            <a:ext cx="8229600" cy="5166360"/>
          </a:xfrm>
        </p:spPr>
        <p:txBody>
          <a:bodyPr>
            <a:normAutofit fontScale="62500" lnSpcReduction="20000"/>
          </a:bodyPr>
          <a:lstStyle/>
          <a:p>
            <a:pPr hangingPunct="0">
              <a:buNone/>
            </a:pPr>
            <a:endParaRPr lang="en-US" b="1" dirty="0" smtClean="0">
              <a:solidFill>
                <a:srgbClr val="FF0000"/>
              </a:solidFill>
            </a:endParaRPr>
          </a:p>
          <a:p>
            <a:pPr hangingPunct="0">
              <a:buNone/>
            </a:pPr>
            <a:r>
              <a:rPr lang="en-US" dirty="0" smtClean="0"/>
              <a:t>       The company places into service a New 1980 Ford class “A” pumper with Caterpillar Diesel engine, a 1000 GPM pump and Deluge Gun. </a:t>
            </a:r>
          </a:p>
          <a:p>
            <a:pPr hangingPunct="0">
              <a:buNone/>
            </a:pPr>
            <a:r>
              <a:rPr lang="en-US" dirty="0"/>
              <a:t> </a:t>
            </a:r>
            <a:r>
              <a:rPr lang="en-US" dirty="0" smtClean="0"/>
              <a:t>                                                ********</a:t>
            </a:r>
          </a:p>
          <a:p>
            <a:pPr hangingPunct="0">
              <a:buNone/>
            </a:pPr>
            <a:endParaRPr lang="en-US" dirty="0" smtClean="0"/>
          </a:p>
          <a:p>
            <a:pPr hangingPunct="0">
              <a:buNone/>
            </a:pPr>
            <a:r>
              <a:rPr lang="en-US" dirty="0" smtClean="0"/>
              <a:t>       Purchase of lots on West Brunswick Street is done this year with hopes of building a new fire station.</a:t>
            </a:r>
          </a:p>
          <a:p>
            <a:pPr hangingPunct="0">
              <a:buNone/>
            </a:pPr>
            <a:r>
              <a:rPr lang="en-US" dirty="0" smtClean="0"/>
              <a:t>                                                  ********</a:t>
            </a:r>
            <a:endParaRPr lang="en-US" dirty="0"/>
          </a:p>
          <a:p>
            <a:pPr hangingPunct="0">
              <a:buNone/>
            </a:pPr>
            <a:endParaRPr lang="en-US" dirty="0" smtClean="0"/>
          </a:p>
          <a:p>
            <a:pPr hangingPunct="0">
              <a:buNone/>
            </a:pPr>
            <a:r>
              <a:rPr lang="en-US" dirty="0"/>
              <a:t> </a:t>
            </a:r>
            <a:r>
              <a:rPr lang="en-US" dirty="0" smtClean="0"/>
              <a:t>                                     Officers 1981</a:t>
            </a:r>
          </a:p>
          <a:p>
            <a:pPr hangingPunct="0">
              <a:buNone/>
            </a:pPr>
            <a:r>
              <a:rPr lang="en-US" b="1" dirty="0" smtClean="0"/>
              <a:t>                       President               Richard Campbell </a:t>
            </a:r>
            <a:endParaRPr lang="en-US" dirty="0" smtClean="0"/>
          </a:p>
          <a:p>
            <a:pPr hangingPunct="0">
              <a:buNone/>
            </a:pPr>
            <a:r>
              <a:rPr lang="en-US" b="1" dirty="0" smtClean="0"/>
              <a:t>                       1</a:t>
            </a:r>
            <a:r>
              <a:rPr lang="en-US" b="1" baseline="30000" dirty="0" smtClean="0"/>
              <a:t>st</a:t>
            </a:r>
            <a:r>
              <a:rPr lang="en-US" b="1" dirty="0" smtClean="0"/>
              <a:t> V President      William Sauser</a:t>
            </a:r>
            <a:endParaRPr lang="en-US" dirty="0" smtClean="0"/>
          </a:p>
          <a:p>
            <a:pPr hangingPunct="0">
              <a:buNone/>
            </a:pPr>
            <a:r>
              <a:rPr lang="en-US" b="1" dirty="0" smtClean="0"/>
              <a:t>                       2</a:t>
            </a:r>
            <a:r>
              <a:rPr lang="en-US" b="1" baseline="30000" dirty="0" smtClean="0"/>
              <a:t>nd</a:t>
            </a:r>
            <a:r>
              <a:rPr lang="en-US" b="1" dirty="0" smtClean="0"/>
              <a:t> V president     Jim Dixon</a:t>
            </a:r>
            <a:endParaRPr lang="en-US" dirty="0" smtClean="0"/>
          </a:p>
          <a:p>
            <a:pPr hangingPunct="0">
              <a:buNone/>
            </a:pPr>
            <a:r>
              <a:rPr lang="en-US" b="1" dirty="0" smtClean="0"/>
              <a:t>                       Secretary                Ralph Welsh</a:t>
            </a:r>
            <a:endParaRPr lang="en-US" dirty="0" smtClean="0"/>
          </a:p>
          <a:p>
            <a:pPr hangingPunct="0">
              <a:buNone/>
            </a:pPr>
            <a:r>
              <a:rPr lang="en-US" b="1" dirty="0" smtClean="0"/>
              <a:t>                       Fin Secretary         William Cook</a:t>
            </a:r>
            <a:endParaRPr lang="en-US" dirty="0" smtClean="0"/>
          </a:p>
          <a:p>
            <a:pPr hangingPunct="0">
              <a:buNone/>
            </a:pPr>
            <a:r>
              <a:rPr lang="en-US" b="1" dirty="0" smtClean="0"/>
              <a:t>                       Treasurer               Tony Webber  </a:t>
            </a:r>
            <a:endParaRPr lang="en-US" dirty="0" smtClean="0"/>
          </a:p>
          <a:p>
            <a:pPr hangingPunct="0">
              <a:buNone/>
            </a:pPr>
            <a:r>
              <a:rPr lang="en-US" b="1" dirty="0" smtClean="0"/>
              <a:t>                       Chief   5                  Gary Eury</a:t>
            </a:r>
            <a:endParaRPr lang="en-US" dirty="0" smtClean="0"/>
          </a:p>
          <a:p>
            <a:endParaRPr lang="en-US" dirty="0"/>
          </a:p>
        </p:txBody>
      </p:sp>
    </p:spTree>
  </p:cSld>
  <p:clrMapOvr>
    <a:masterClrMapping/>
  </p:clrMapOvr>
  <p:transition advTm="20000">
    <p:wipe dir="d"/>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1980 Ford Class “A”</a:t>
            </a:r>
            <a:endParaRPr lang="en-US" dirty="0"/>
          </a:p>
        </p:txBody>
      </p:sp>
      <p:pic>
        <p:nvPicPr>
          <p:cNvPr id="1026" name="Picture 2" descr="C:\Users\Ccity\jim's picture\BVFD Pictures\Ford pumper.jpg"/>
          <p:cNvPicPr>
            <a:picLocks noGrp="1" noChangeAspect="1" noChangeArrowheads="1"/>
          </p:cNvPicPr>
          <p:nvPr>
            <p:ph idx="1"/>
          </p:nvPr>
        </p:nvPicPr>
        <p:blipFill>
          <a:blip r:embed="rId2" cstate="print"/>
          <a:srcRect/>
          <a:stretch>
            <a:fillRect/>
          </a:stretch>
        </p:blipFill>
        <p:spPr bwMode="auto">
          <a:xfrm>
            <a:off x="609601" y="1129654"/>
            <a:ext cx="8001000" cy="5575946"/>
          </a:xfrm>
          <a:prstGeom prst="rect">
            <a:avLst/>
          </a:prstGeom>
          <a:noFill/>
        </p:spPr>
      </p:pic>
    </p:spTree>
  </p:cSld>
  <p:clrMapOvr>
    <a:masterClrMapping/>
  </p:clrMapOvr>
  <p:transition advTm="10000"/>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1982 Officers</a:t>
            </a:r>
            <a:endParaRPr lang="en-US" dirty="0"/>
          </a:p>
        </p:txBody>
      </p:sp>
      <p:sp>
        <p:nvSpPr>
          <p:cNvPr id="3" name="Content Placeholder 2"/>
          <p:cNvSpPr>
            <a:spLocks noGrp="1"/>
          </p:cNvSpPr>
          <p:nvPr>
            <p:ph idx="1"/>
          </p:nvPr>
        </p:nvSpPr>
        <p:spPr/>
        <p:txBody>
          <a:bodyPr>
            <a:normAutofit fontScale="92500" lnSpcReduction="10000"/>
          </a:bodyPr>
          <a:lstStyle/>
          <a:p>
            <a:pPr hangingPunct="0">
              <a:buNone/>
            </a:pPr>
            <a:endParaRPr lang="en-US" dirty="0" smtClean="0">
              <a:solidFill>
                <a:srgbClr val="FF0000"/>
              </a:solidFill>
            </a:endParaRPr>
          </a:p>
          <a:p>
            <a:pPr hangingPunct="0">
              <a:buNone/>
            </a:pPr>
            <a:r>
              <a:rPr lang="en-US" b="1" dirty="0" smtClean="0"/>
              <a:t> </a:t>
            </a:r>
            <a:endParaRPr lang="en-US" dirty="0" smtClean="0"/>
          </a:p>
          <a:p>
            <a:pPr hangingPunct="0">
              <a:buNone/>
            </a:pPr>
            <a:r>
              <a:rPr lang="en-US" b="1" dirty="0" smtClean="0"/>
              <a:t>                President                 Charles Leopold </a:t>
            </a:r>
            <a:endParaRPr lang="en-US" dirty="0" smtClean="0"/>
          </a:p>
          <a:p>
            <a:pPr hangingPunct="0">
              <a:buNone/>
            </a:pPr>
            <a:r>
              <a:rPr lang="en-US" b="1" dirty="0" smtClean="0"/>
              <a:t>                1</a:t>
            </a:r>
            <a:r>
              <a:rPr lang="en-US" b="1" baseline="30000" dirty="0" smtClean="0"/>
              <a:t>st</a:t>
            </a:r>
            <a:r>
              <a:rPr lang="en-US" b="1" dirty="0" smtClean="0"/>
              <a:t> V President        Rick Campbell</a:t>
            </a:r>
            <a:endParaRPr lang="en-US" dirty="0" smtClean="0"/>
          </a:p>
          <a:p>
            <a:pPr hangingPunct="0">
              <a:buNone/>
            </a:pPr>
            <a:r>
              <a:rPr lang="en-US" b="1" dirty="0" smtClean="0"/>
              <a:t>                2</a:t>
            </a:r>
            <a:r>
              <a:rPr lang="en-US" b="1" baseline="30000" dirty="0" smtClean="0"/>
              <a:t>nd</a:t>
            </a:r>
            <a:r>
              <a:rPr lang="en-US" b="1" dirty="0" smtClean="0"/>
              <a:t> V President       William Nichols</a:t>
            </a:r>
            <a:endParaRPr lang="en-US" dirty="0" smtClean="0"/>
          </a:p>
          <a:p>
            <a:pPr hangingPunct="0">
              <a:buNone/>
            </a:pPr>
            <a:r>
              <a:rPr lang="en-US" b="1" dirty="0" smtClean="0"/>
              <a:t>                Treasurer                 Tony Webber</a:t>
            </a:r>
            <a:endParaRPr lang="en-US" dirty="0" smtClean="0"/>
          </a:p>
          <a:p>
            <a:pPr hangingPunct="0">
              <a:buNone/>
            </a:pPr>
            <a:r>
              <a:rPr lang="en-US" b="1" dirty="0" smtClean="0"/>
              <a:t>                Secretary                  Lewis Dominick </a:t>
            </a:r>
            <a:endParaRPr lang="en-US" dirty="0" smtClean="0"/>
          </a:p>
          <a:p>
            <a:pPr hangingPunct="0">
              <a:buNone/>
            </a:pPr>
            <a:r>
              <a:rPr lang="en-US" b="1" dirty="0" smtClean="0"/>
              <a:t>                Fin Secretary           William Sauser</a:t>
            </a:r>
            <a:endParaRPr lang="en-US" dirty="0" smtClean="0"/>
          </a:p>
          <a:p>
            <a:pPr hangingPunct="0">
              <a:buNone/>
            </a:pPr>
            <a:r>
              <a:rPr lang="en-US" b="1" dirty="0" smtClean="0"/>
              <a:t>                Chief  5                     Gary Eury</a:t>
            </a:r>
            <a:endParaRPr lang="en-US" dirty="0" smtClean="0"/>
          </a:p>
          <a:p>
            <a:pPr hangingPunct="0"/>
            <a:r>
              <a:rPr lang="en-US" dirty="0" smtClean="0"/>
              <a:t> </a:t>
            </a:r>
          </a:p>
          <a:p>
            <a:endParaRPr lang="en-US" dirty="0"/>
          </a:p>
        </p:txBody>
      </p:sp>
    </p:spTree>
  </p:cSld>
  <p:clrMapOvr>
    <a:masterClrMapping/>
  </p:clrMapOvr>
  <p:transition advTm="11000">
    <p:wipe dir="d"/>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1982</a:t>
            </a:r>
            <a:endParaRPr lang="en-US" dirty="0"/>
          </a:p>
        </p:txBody>
      </p:sp>
      <p:sp>
        <p:nvSpPr>
          <p:cNvPr id="3" name="Content Placeholder 2"/>
          <p:cNvSpPr>
            <a:spLocks noGrp="1"/>
          </p:cNvSpPr>
          <p:nvPr>
            <p:ph idx="1"/>
          </p:nvPr>
        </p:nvSpPr>
        <p:spPr>
          <a:xfrm>
            <a:off x="457200" y="1219200"/>
            <a:ext cx="8229600" cy="5090160"/>
          </a:xfrm>
        </p:spPr>
        <p:txBody>
          <a:bodyPr>
            <a:normAutofit fontScale="92500" lnSpcReduction="20000"/>
          </a:bodyPr>
          <a:lstStyle/>
          <a:p>
            <a:pPr hangingPunct="0">
              <a:buNone/>
            </a:pPr>
            <a:r>
              <a:rPr lang="en-US" dirty="0" smtClean="0"/>
              <a:t>     The company purchases a 1960 Pirsch 100 foot. Arial Ladder Truck for $100.00 from Washington, D.C.  This truck will require 2 drivers, one on the front end and one on the rear end.  This unit was placed into service as Truck 5.</a:t>
            </a:r>
          </a:p>
          <a:p>
            <a:pPr hangingPunct="0">
              <a:buNone/>
            </a:pPr>
            <a:r>
              <a:rPr lang="en-US" dirty="0"/>
              <a:t> </a:t>
            </a:r>
            <a:r>
              <a:rPr lang="en-US" dirty="0" smtClean="0"/>
              <a:t>                                  ******</a:t>
            </a:r>
          </a:p>
          <a:p>
            <a:pPr hangingPunct="0">
              <a:buNone/>
            </a:pPr>
            <a:r>
              <a:rPr lang="en-US" b="1" dirty="0" smtClean="0"/>
              <a:t>     </a:t>
            </a:r>
            <a:r>
              <a:rPr lang="en-US" b="1" dirty="0" smtClean="0">
                <a:solidFill>
                  <a:schemeClr val="bg1"/>
                </a:solidFill>
              </a:rPr>
              <a:t>Charlie Smith a member</a:t>
            </a:r>
            <a:r>
              <a:rPr lang="en-US" dirty="0" smtClean="0">
                <a:solidFill>
                  <a:schemeClr val="bg1"/>
                </a:solidFill>
              </a:rPr>
              <a:t> </a:t>
            </a:r>
            <a:r>
              <a:rPr lang="en-US" dirty="0" smtClean="0"/>
              <a:t>was responsible for making the deal with the Washington, D.C. fire service.</a:t>
            </a:r>
          </a:p>
          <a:p>
            <a:pPr hangingPunct="0">
              <a:buNone/>
            </a:pPr>
            <a:r>
              <a:rPr lang="en-US" dirty="0"/>
              <a:t> </a:t>
            </a:r>
            <a:r>
              <a:rPr lang="en-US" dirty="0" smtClean="0"/>
              <a:t>                                  ******</a:t>
            </a:r>
          </a:p>
          <a:p>
            <a:pPr hangingPunct="0">
              <a:buNone/>
            </a:pPr>
            <a:r>
              <a:rPr lang="en-US" dirty="0" smtClean="0"/>
              <a:t>     The company has a new metal building erected on our carnival grounds, west of the Acme Market to house the Ladder truck. Total cost of building is $35,000.</a:t>
            </a:r>
          </a:p>
          <a:p>
            <a:endParaRPr lang="en-US" dirty="0"/>
          </a:p>
        </p:txBody>
      </p:sp>
    </p:spTree>
  </p:cSld>
  <p:clrMapOvr>
    <a:masterClrMapping/>
  </p:clrMapOvr>
  <p:transition spd="slow" advTm="25000">
    <p:cut thruBlk="1"/>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65238"/>
          </a:xfrm>
        </p:spPr>
        <p:txBody>
          <a:bodyPr>
            <a:normAutofit/>
          </a:bodyPr>
          <a:lstStyle/>
          <a:p>
            <a:r>
              <a:rPr lang="en-US" sz="3200" dirty="0" smtClean="0"/>
              <a:t>1960 </a:t>
            </a:r>
            <a:r>
              <a:rPr lang="en-US" sz="3200" dirty="0" err="1" smtClean="0"/>
              <a:t>Pirsch</a:t>
            </a:r>
            <a:r>
              <a:rPr lang="en-US" sz="3200" dirty="0" smtClean="0"/>
              <a:t> 100 foot </a:t>
            </a:r>
            <a:r>
              <a:rPr lang="en-US" sz="3200" dirty="0" err="1" smtClean="0"/>
              <a:t>arial</a:t>
            </a:r>
            <a:r>
              <a:rPr lang="en-US" sz="3200" dirty="0" smtClean="0"/>
              <a:t> Ladder. Company 5’s First Ladder</a:t>
            </a:r>
            <a:endParaRPr lang="en-US" sz="3200" dirty="0"/>
          </a:p>
        </p:txBody>
      </p:sp>
      <p:pic>
        <p:nvPicPr>
          <p:cNvPr id="1026" name="Picture 2" descr="C:\Users\Ccity\jim's picture\BVFD Pictures\First Ladder Truck.jpg"/>
          <p:cNvPicPr>
            <a:picLocks noGrp="1" noChangeAspect="1" noChangeArrowheads="1"/>
          </p:cNvPicPr>
          <p:nvPr>
            <p:ph idx="1"/>
          </p:nvPr>
        </p:nvPicPr>
        <p:blipFill>
          <a:blip r:embed="rId3" cstate="print"/>
          <a:srcRect/>
          <a:stretch>
            <a:fillRect/>
          </a:stretch>
        </p:blipFill>
        <p:spPr bwMode="auto">
          <a:xfrm>
            <a:off x="838200" y="1295400"/>
            <a:ext cx="7543799" cy="5334000"/>
          </a:xfrm>
          <a:prstGeom prst="rect">
            <a:avLst/>
          </a:prstGeom>
          <a:noFill/>
        </p:spPr>
      </p:pic>
    </p:spTree>
  </p:cSld>
  <p:clrMapOvr>
    <a:masterClrMapping/>
  </p:clrMapOvr>
  <p:transition advTm="10000"/>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Picture taken about 1982</a:t>
            </a:r>
            <a:endParaRPr lang="en-US" dirty="0"/>
          </a:p>
        </p:txBody>
      </p:sp>
      <p:pic>
        <p:nvPicPr>
          <p:cNvPr id="16386" name="Picture 2" descr="C:\Users\Ccity\jim's picture\BVFD Pictures\La France 4 with Caniford.jpg"/>
          <p:cNvPicPr>
            <a:picLocks noGrp="1" noChangeAspect="1" noChangeArrowheads="1"/>
          </p:cNvPicPr>
          <p:nvPr>
            <p:ph idx="1"/>
          </p:nvPr>
        </p:nvPicPr>
        <p:blipFill>
          <a:blip r:embed="rId3" cstate="print"/>
          <a:srcRect/>
          <a:stretch>
            <a:fillRect/>
          </a:stretch>
        </p:blipFill>
        <p:spPr bwMode="auto">
          <a:xfrm>
            <a:off x="1447800" y="1492156"/>
            <a:ext cx="6172200" cy="4832444"/>
          </a:xfrm>
          <a:prstGeom prst="rect">
            <a:avLst/>
          </a:prstGeom>
          <a:noFill/>
        </p:spPr>
      </p:pic>
    </p:spTree>
  </p:cSld>
  <p:clrMapOvr>
    <a:masterClrMapping/>
  </p:clrMapOvr>
  <p:transition spd="med" advTm="10000">
    <p:split orient="vert"/>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1983 Line Officers</a:t>
            </a:r>
            <a:endParaRPr lang="en-US" dirty="0"/>
          </a:p>
        </p:txBody>
      </p:sp>
      <p:pic>
        <p:nvPicPr>
          <p:cNvPr id="1027" name="Picture 3"/>
          <p:cNvPicPr>
            <a:picLocks noGrp="1" noChangeAspect="1" noChangeArrowheads="1"/>
          </p:cNvPicPr>
          <p:nvPr>
            <p:ph idx="1"/>
          </p:nvPr>
        </p:nvPicPr>
        <p:blipFill>
          <a:blip r:embed="rId3" cstate="print"/>
          <a:srcRect/>
          <a:stretch>
            <a:fillRect/>
          </a:stretch>
        </p:blipFill>
        <p:spPr bwMode="auto">
          <a:xfrm>
            <a:off x="457200" y="1981200"/>
            <a:ext cx="8229600" cy="2209800"/>
          </a:xfrm>
          <a:prstGeom prst="rect">
            <a:avLst/>
          </a:prstGeom>
          <a:noFill/>
          <a:ln w="9525">
            <a:noFill/>
            <a:miter lim="800000"/>
            <a:headEnd/>
            <a:tailEnd/>
          </a:ln>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200" dirty="0" smtClean="0">
                <a:solidFill>
                  <a:srgbClr val="FF0000"/>
                </a:solidFill>
              </a:rPr>
              <a:t>July 20</a:t>
            </a:r>
            <a:r>
              <a:rPr lang="en-US" sz="3200" baseline="30000" dirty="0" smtClean="0">
                <a:solidFill>
                  <a:srgbClr val="FF0000"/>
                </a:solidFill>
              </a:rPr>
              <a:t>th</a:t>
            </a:r>
            <a:r>
              <a:rPr lang="en-US" sz="3200" dirty="0" smtClean="0">
                <a:solidFill>
                  <a:srgbClr val="FF0000"/>
                </a:solidFill>
              </a:rPr>
              <a:t> 1910 First large Fire to use Hose reels</a:t>
            </a:r>
            <a:endParaRPr lang="en-US" sz="3200" dirty="0">
              <a:solidFill>
                <a:srgbClr val="FF0000"/>
              </a:solidFill>
            </a:endParaRPr>
          </a:p>
        </p:txBody>
      </p:sp>
      <p:sp>
        <p:nvSpPr>
          <p:cNvPr id="3" name="Content Placeholder 2"/>
          <p:cNvSpPr>
            <a:spLocks noGrp="1"/>
          </p:cNvSpPr>
          <p:nvPr>
            <p:ph idx="1"/>
          </p:nvPr>
        </p:nvSpPr>
        <p:spPr/>
        <p:txBody>
          <a:bodyPr>
            <a:normAutofit fontScale="55000" lnSpcReduction="20000"/>
          </a:bodyPr>
          <a:lstStyle/>
          <a:p>
            <a:pPr>
              <a:buNone/>
            </a:pPr>
            <a:r>
              <a:rPr lang="en-US" dirty="0" smtClean="0"/>
              <a:t>          B.&amp;O. Warehouse Burned at Brunswick</a:t>
            </a:r>
          </a:p>
          <a:p>
            <a:pPr>
              <a:buNone/>
            </a:pPr>
            <a:r>
              <a:rPr lang="en-US" dirty="0" smtClean="0"/>
              <a:t> </a:t>
            </a:r>
          </a:p>
          <a:p>
            <a:pPr>
              <a:buNone/>
            </a:pPr>
            <a:r>
              <a:rPr lang="en-US" dirty="0" smtClean="0"/>
              <a:t>        It was a 40x80 Feet in size and Leased by George &amp; Company.</a:t>
            </a:r>
          </a:p>
          <a:p>
            <a:pPr>
              <a:buNone/>
            </a:pPr>
            <a:r>
              <a:rPr lang="en-US" dirty="0" smtClean="0"/>
              <a:t>        “New Fire Company does splendid work---Flames held in check by three streams.”</a:t>
            </a:r>
          </a:p>
          <a:p>
            <a:pPr>
              <a:buNone/>
            </a:pPr>
            <a:r>
              <a:rPr lang="en-US" dirty="0" smtClean="0"/>
              <a:t>        The warehouse, 40x80 feet owned by the B&amp;O Railroad at Brunswick and leased by Samuel W. George &amp; Company., was destroyed by fire of unknown organ at 3:30 o’clock last Tuesday morning. Some coal bins nearby and a quantity of feed owned by the railroad were also consumed. The warehouse contained a carload of cement, a large lot of farm implements, along with some green groceries owned by J.H.Beachley, of Hagerstown, to whom part of the property was subleased. Loss between $2,000 and $3,000.  George &amp; Company placed their loss at $1,000.</a:t>
            </a:r>
          </a:p>
          <a:p>
            <a:pPr>
              <a:buNone/>
            </a:pPr>
            <a:r>
              <a:rPr lang="en-US" dirty="0" smtClean="0"/>
              <a:t>         The warehouse was situated along the railroad near a store building and close to a number of structures, one being the D.C. Winebrenner &amp; Sons warehouse, operated as a branch of the Frederick wholesale concern.</a:t>
            </a:r>
          </a:p>
          <a:p>
            <a:pPr>
              <a:buNone/>
            </a:pPr>
            <a:endParaRPr lang="en-US" dirty="0" smtClean="0"/>
          </a:p>
          <a:p>
            <a:pPr>
              <a:buNone/>
            </a:pPr>
            <a:r>
              <a:rPr lang="en-US" dirty="0" smtClean="0">
                <a:solidFill>
                  <a:srgbClr val="FFFF00"/>
                </a:solidFill>
              </a:rPr>
              <a:t>         The new fire company recently organized at Brunswick did fine service and confined the flames to the big warehouse. Three streams were played on the blazing structure Owing to the intense heat, train No.3 was unable to pass  for half an hour.</a:t>
            </a:r>
          </a:p>
          <a:p>
            <a:pPr>
              <a:buNone/>
            </a:pPr>
            <a:r>
              <a:rPr lang="en-US" dirty="0" smtClean="0"/>
              <a:t> </a:t>
            </a:r>
            <a:endParaRPr lang="en-US" dirty="0"/>
          </a:p>
        </p:txBody>
      </p:sp>
    </p:spTree>
  </p:cSld>
  <p:clrMapOvr>
    <a:masterClrMapping/>
  </p:clrMapOvr>
  <p:transition spd="med" advTm="25000">
    <p:wipe dir="r"/>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smtClean="0"/>
              <a:t>19</a:t>
            </a:r>
            <a:r>
              <a:rPr lang="en-US" baseline="30000" dirty="0" smtClean="0"/>
              <a:t>th</a:t>
            </a:r>
            <a:r>
              <a:rPr lang="en-US" dirty="0" smtClean="0"/>
              <a:t> Dec 1982</a:t>
            </a:r>
            <a:endParaRPr lang="en-US" dirty="0"/>
          </a:p>
        </p:txBody>
      </p:sp>
      <p:sp>
        <p:nvSpPr>
          <p:cNvPr id="3" name="Content Placeholder 2"/>
          <p:cNvSpPr>
            <a:spLocks noGrp="1"/>
          </p:cNvSpPr>
          <p:nvPr>
            <p:ph idx="1"/>
          </p:nvPr>
        </p:nvSpPr>
        <p:spPr/>
        <p:txBody>
          <a:bodyPr/>
          <a:lstStyle/>
          <a:p>
            <a:pPr hangingPunct="0">
              <a:buNone/>
            </a:pPr>
            <a:r>
              <a:rPr lang="en-US" b="1" dirty="0" smtClean="0"/>
              <a:t>     On 19</a:t>
            </a:r>
            <a:r>
              <a:rPr lang="en-US" b="1" baseline="30000" dirty="0" smtClean="0"/>
              <a:t>th</a:t>
            </a:r>
            <a:r>
              <a:rPr lang="en-US" b="1" dirty="0" smtClean="0"/>
              <a:t> Dec 1982, 1</a:t>
            </a:r>
            <a:r>
              <a:rPr lang="en-US" b="1" baseline="30000" dirty="0" smtClean="0"/>
              <a:t>st</a:t>
            </a:r>
            <a:r>
              <a:rPr lang="en-US" b="1" dirty="0" smtClean="0"/>
              <a:t> Assistant Chief Dave Taulton died in the line of duty. The company and community mourn the death of this dedicated volunteer.</a:t>
            </a:r>
          </a:p>
          <a:p>
            <a:pPr hangingPunct="0">
              <a:buNone/>
            </a:pPr>
            <a:r>
              <a:rPr lang="en-US" dirty="0" smtClean="0"/>
              <a:t>                                        </a:t>
            </a:r>
          </a:p>
          <a:p>
            <a:pPr>
              <a:buNone/>
            </a:pPr>
            <a:endParaRPr lang="en-US" dirty="0"/>
          </a:p>
        </p:txBody>
      </p:sp>
      <p:pic>
        <p:nvPicPr>
          <p:cNvPr id="4097" name="Picture 1" descr="C:\Users\Ccity\jim's picture\David Taulton.jpg"/>
          <p:cNvPicPr>
            <a:picLocks noChangeAspect="1" noChangeArrowheads="1"/>
          </p:cNvPicPr>
          <p:nvPr/>
        </p:nvPicPr>
        <p:blipFill>
          <a:blip r:embed="rId3" cstate="print"/>
          <a:srcRect/>
          <a:stretch>
            <a:fillRect/>
          </a:stretch>
        </p:blipFill>
        <p:spPr bwMode="auto">
          <a:xfrm>
            <a:off x="1043656" y="3429000"/>
            <a:ext cx="3452144" cy="2997006"/>
          </a:xfrm>
          <a:prstGeom prst="rect">
            <a:avLst/>
          </a:prstGeom>
          <a:noFill/>
        </p:spPr>
      </p:pic>
      <p:pic>
        <p:nvPicPr>
          <p:cNvPr id="4098" name="Picture 2" descr="C:\Users\Ccity\jim's picture\David Taulton-1.jpg"/>
          <p:cNvPicPr>
            <a:picLocks noChangeAspect="1" noChangeArrowheads="1"/>
          </p:cNvPicPr>
          <p:nvPr/>
        </p:nvPicPr>
        <p:blipFill>
          <a:blip r:embed="rId4" cstate="print"/>
          <a:srcRect/>
          <a:stretch>
            <a:fillRect/>
          </a:stretch>
        </p:blipFill>
        <p:spPr bwMode="auto">
          <a:xfrm>
            <a:off x="5343525" y="3429000"/>
            <a:ext cx="2886075" cy="2743200"/>
          </a:xfrm>
          <a:prstGeom prst="rect">
            <a:avLst/>
          </a:prstGeom>
          <a:noFill/>
        </p:spPr>
      </p:pic>
    </p:spTree>
  </p:cSld>
  <p:clrMapOvr>
    <a:masterClrMapping/>
  </p:clrMapOvr>
  <p:transition spd="slow" advTm="20000">
    <p:newsflash/>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Funeral of Dave Taulton1982</a:t>
            </a:r>
            <a:endParaRPr lang="en-US" dirty="0"/>
          </a:p>
        </p:txBody>
      </p:sp>
      <p:sp>
        <p:nvSpPr>
          <p:cNvPr id="3" name="Content Placeholder 2"/>
          <p:cNvSpPr>
            <a:spLocks noGrp="1"/>
          </p:cNvSpPr>
          <p:nvPr>
            <p:ph idx="1"/>
          </p:nvPr>
        </p:nvSpPr>
        <p:spPr/>
        <p:txBody>
          <a:bodyPr/>
          <a:lstStyle/>
          <a:p>
            <a:endParaRPr lang="en-US" dirty="0"/>
          </a:p>
        </p:txBody>
      </p:sp>
      <p:pic>
        <p:nvPicPr>
          <p:cNvPr id="5121" name="Picture 1" descr="C:\Users\Ccity\jim's picture\David Taulton Funeral 1982.jpg"/>
          <p:cNvPicPr>
            <a:picLocks noChangeAspect="1" noChangeArrowheads="1"/>
          </p:cNvPicPr>
          <p:nvPr/>
        </p:nvPicPr>
        <p:blipFill>
          <a:blip r:embed="rId2" cstate="print"/>
          <a:srcRect/>
          <a:stretch>
            <a:fillRect/>
          </a:stretch>
        </p:blipFill>
        <p:spPr bwMode="auto">
          <a:xfrm>
            <a:off x="457201" y="1371600"/>
            <a:ext cx="8229599" cy="5029200"/>
          </a:xfrm>
          <a:prstGeom prst="rect">
            <a:avLst/>
          </a:prstGeom>
          <a:noFill/>
        </p:spPr>
      </p:pic>
    </p:spTree>
  </p:cSld>
  <p:clrMapOvr>
    <a:masterClrMapping/>
  </p:clrMapOvr>
  <p:transition advTm="15000">
    <p:plus/>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1983 Officers</a:t>
            </a:r>
            <a:endParaRPr lang="en-US" dirty="0"/>
          </a:p>
        </p:txBody>
      </p:sp>
      <p:sp>
        <p:nvSpPr>
          <p:cNvPr id="3" name="Content Placeholder 2"/>
          <p:cNvSpPr>
            <a:spLocks noGrp="1"/>
          </p:cNvSpPr>
          <p:nvPr>
            <p:ph idx="1"/>
          </p:nvPr>
        </p:nvSpPr>
        <p:spPr>
          <a:xfrm>
            <a:off x="457200" y="1219200"/>
            <a:ext cx="8229600" cy="5090160"/>
          </a:xfrm>
        </p:spPr>
        <p:txBody>
          <a:bodyPr>
            <a:normAutofit fontScale="77500" lnSpcReduction="20000"/>
          </a:bodyPr>
          <a:lstStyle/>
          <a:p>
            <a:pPr hangingPunct="0">
              <a:buNone/>
            </a:pPr>
            <a:endParaRPr lang="en-US" b="1" dirty="0" smtClean="0">
              <a:solidFill>
                <a:srgbClr val="FF0000"/>
              </a:solidFill>
            </a:endParaRPr>
          </a:p>
          <a:p>
            <a:pPr hangingPunct="0"/>
            <a:endParaRPr lang="en-US" dirty="0" smtClean="0"/>
          </a:p>
          <a:p>
            <a:pPr hangingPunct="0">
              <a:buNone/>
            </a:pPr>
            <a:r>
              <a:rPr lang="en-US" b="1" dirty="0" smtClean="0"/>
              <a:t>                     President                     Ronald Lowe</a:t>
            </a:r>
            <a:endParaRPr lang="en-US" dirty="0" smtClean="0"/>
          </a:p>
          <a:p>
            <a:pPr hangingPunct="0">
              <a:buNone/>
            </a:pPr>
            <a:r>
              <a:rPr lang="en-US" b="1" dirty="0" smtClean="0"/>
              <a:t>                     1</a:t>
            </a:r>
            <a:r>
              <a:rPr lang="en-US" b="1" baseline="30000" dirty="0" smtClean="0"/>
              <a:t>st</a:t>
            </a:r>
            <a:r>
              <a:rPr lang="en-US" b="1" dirty="0" smtClean="0"/>
              <a:t> Vice President      Charles Leopold</a:t>
            </a:r>
            <a:endParaRPr lang="en-US" dirty="0" smtClean="0"/>
          </a:p>
          <a:p>
            <a:pPr hangingPunct="0">
              <a:buNone/>
            </a:pPr>
            <a:r>
              <a:rPr lang="en-US" b="1" dirty="0" smtClean="0"/>
              <a:t>                     2</a:t>
            </a:r>
            <a:r>
              <a:rPr lang="en-US" b="1" baseline="30000" dirty="0" smtClean="0"/>
              <a:t>nd</a:t>
            </a:r>
            <a:r>
              <a:rPr lang="en-US" b="1" dirty="0" smtClean="0"/>
              <a:t> Vice President     Dennis Moore</a:t>
            </a:r>
            <a:endParaRPr lang="en-US" dirty="0" smtClean="0"/>
          </a:p>
          <a:p>
            <a:pPr hangingPunct="0">
              <a:buNone/>
            </a:pPr>
            <a:r>
              <a:rPr lang="en-US" b="1" dirty="0" smtClean="0"/>
              <a:t>                     Treasurer                     Tony Webber</a:t>
            </a:r>
            <a:endParaRPr lang="en-US" dirty="0" smtClean="0"/>
          </a:p>
          <a:p>
            <a:pPr hangingPunct="0">
              <a:buNone/>
            </a:pPr>
            <a:r>
              <a:rPr lang="en-US" b="1" dirty="0" smtClean="0"/>
              <a:t>                     Fin Secretary               Rick Campbell</a:t>
            </a:r>
            <a:endParaRPr lang="en-US" dirty="0" smtClean="0"/>
          </a:p>
          <a:p>
            <a:pPr hangingPunct="0">
              <a:buNone/>
            </a:pPr>
            <a:r>
              <a:rPr lang="en-US" b="1" dirty="0" smtClean="0"/>
              <a:t>                     Secretary                      Lew Dominick</a:t>
            </a:r>
            <a:endParaRPr lang="en-US" dirty="0" smtClean="0"/>
          </a:p>
          <a:p>
            <a:pPr hangingPunct="0">
              <a:buNone/>
            </a:pPr>
            <a:r>
              <a:rPr lang="en-US" b="1" dirty="0" smtClean="0"/>
              <a:t>                     Chief     5                      Gary </a:t>
            </a:r>
            <a:r>
              <a:rPr lang="en-US" b="1" dirty="0" err="1" smtClean="0"/>
              <a:t>Eury</a:t>
            </a:r>
            <a:endParaRPr lang="en-US" b="1" dirty="0" smtClean="0"/>
          </a:p>
          <a:p>
            <a:pPr hangingPunct="0">
              <a:buNone/>
            </a:pPr>
            <a:r>
              <a:rPr lang="en-US" b="1" dirty="0"/>
              <a:t> </a:t>
            </a:r>
            <a:r>
              <a:rPr lang="en-US" b="1" dirty="0" smtClean="0"/>
              <a:t>                                              *******</a:t>
            </a:r>
            <a:r>
              <a:rPr lang="en-US" dirty="0" smtClean="0"/>
              <a:t> </a:t>
            </a:r>
          </a:p>
          <a:p>
            <a:pPr hangingPunct="0">
              <a:buNone/>
            </a:pPr>
            <a:r>
              <a:rPr lang="en-US" dirty="0" smtClean="0"/>
              <a:t>      Motion made and passed to have a plaque made in memory of Dave Taulton, and to have the name of the Top Responder of each year inscribed on this plaque with trophy going to that individual. This became known as the Dave Taulton Award.</a:t>
            </a:r>
          </a:p>
          <a:p>
            <a:endParaRPr lang="en-US" dirty="0"/>
          </a:p>
        </p:txBody>
      </p:sp>
    </p:spTree>
  </p:cSld>
  <p:clrMapOvr>
    <a:masterClrMapping/>
  </p:clrMapOvr>
  <p:transition spd="slow" advTm="20000">
    <p:wipe dir="u"/>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1983 the Fire Company Cadets is formed</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81419" y="1752600"/>
            <a:ext cx="4981161" cy="4773613"/>
          </a:xfrm>
        </p:spPr>
      </p:pic>
    </p:spTree>
    <p:extLst>
      <p:ext uri="{BB962C8B-B14F-4D97-AF65-F5344CB8AC3E}">
        <p14:creationId xmlns:p14="http://schemas.microsoft.com/office/powerpoint/2010/main" val="136760565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1984 Officers</a:t>
            </a:r>
            <a:endParaRPr lang="en-US" dirty="0"/>
          </a:p>
        </p:txBody>
      </p:sp>
      <p:sp>
        <p:nvSpPr>
          <p:cNvPr id="3" name="Content Placeholder 2"/>
          <p:cNvSpPr>
            <a:spLocks noGrp="1"/>
          </p:cNvSpPr>
          <p:nvPr>
            <p:ph idx="1"/>
          </p:nvPr>
        </p:nvSpPr>
        <p:spPr/>
        <p:txBody>
          <a:bodyPr>
            <a:normAutofit/>
          </a:bodyPr>
          <a:lstStyle/>
          <a:p>
            <a:pPr hangingPunct="0">
              <a:buNone/>
            </a:pPr>
            <a:endParaRPr lang="en-US" dirty="0" smtClean="0">
              <a:solidFill>
                <a:srgbClr val="FF0000"/>
              </a:solidFill>
            </a:endParaRPr>
          </a:p>
          <a:p>
            <a:pPr hangingPunct="0">
              <a:buNone/>
            </a:pPr>
            <a:r>
              <a:rPr lang="en-US" b="1" dirty="0" smtClean="0"/>
              <a:t>                 President                   Jim Dixon</a:t>
            </a:r>
            <a:endParaRPr lang="en-US" dirty="0" smtClean="0"/>
          </a:p>
          <a:p>
            <a:pPr hangingPunct="0">
              <a:buNone/>
            </a:pPr>
            <a:r>
              <a:rPr lang="en-US" b="1" dirty="0" smtClean="0"/>
              <a:t>                 1</a:t>
            </a:r>
            <a:r>
              <a:rPr lang="en-US" b="1" baseline="30000" dirty="0" smtClean="0"/>
              <a:t>st</a:t>
            </a:r>
            <a:r>
              <a:rPr lang="en-US" b="1" dirty="0" smtClean="0"/>
              <a:t> Vice President    Charles Leopold</a:t>
            </a:r>
            <a:endParaRPr lang="en-US" dirty="0" smtClean="0"/>
          </a:p>
          <a:p>
            <a:pPr hangingPunct="0">
              <a:buNone/>
            </a:pPr>
            <a:r>
              <a:rPr lang="en-US" b="1" dirty="0" smtClean="0"/>
              <a:t>                 2</a:t>
            </a:r>
            <a:r>
              <a:rPr lang="en-US" b="1" baseline="30000" dirty="0" smtClean="0"/>
              <a:t>nd</a:t>
            </a:r>
            <a:r>
              <a:rPr lang="en-US" b="1" dirty="0" smtClean="0"/>
              <a:t> Vice President   Dwight Hoffman</a:t>
            </a:r>
            <a:endParaRPr lang="en-US" dirty="0" smtClean="0"/>
          </a:p>
          <a:p>
            <a:pPr hangingPunct="0">
              <a:buNone/>
            </a:pPr>
            <a:r>
              <a:rPr lang="en-US" b="1" dirty="0" smtClean="0"/>
              <a:t>                 Treasurer                  Tony Webber</a:t>
            </a:r>
            <a:endParaRPr lang="en-US" dirty="0" smtClean="0"/>
          </a:p>
          <a:p>
            <a:pPr hangingPunct="0">
              <a:buNone/>
            </a:pPr>
            <a:r>
              <a:rPr lang="en-US" b="1" dirty="0" smtClean="0"/>
              <a:t>                 Fin Secretary            Nancy Nichols</a:t>
            </a:r>
            <a:endParaRPr lang="en-US" dirty="0" smtClean="0"/>
          </a:p>
          <a:p>
            <a:pPr hangingPunct="0">
              <a:buNone/>
            </a:pPr>
            <a:r>
              <a:rPr lang="en-US" b="1" dirty="0" smtClean="0"/>
              <a:t>                 Secretary                   Anna Lowe</a:t>
            </a:r>
            <a:endParaRPr lang="en-US" dirty="0" smtClean="0"/>
          </a:p>
          <a:p>
            <a:pPr hangingPunct="0">
              <a:buNone/>
            </a:pPr>
            <a:r>
              <a:rPr lang="en-US" b="1" dirty="0" smtClean="0"/>
              <a:t>                 Chief   5                     Gary Eury</a:t>
            </a:r>
            <a:endParaRPr lang="en-US" dirty="0" smtClean="0"/>
          </a:p>
          <a:p>
            <a:endParaRPr lang="en-US" dirty="0"/>
          </a:p>
        </p:txBody>
      </p:sp>
    </p:spTree>
  </p:cSld>
  <p:clrMapOvr>
    <a:masterClrMapping/>
  </p:clrMapOvr>
  <p:transition spd="med" advTm="15000">
    <p:wipe dir="u"/>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1984</a:t>
            </a:r>
            <a:endParaRPr lang="en-US" dirty="0"/>
          </a:p>
        </p:txBody>
      </p:sp>
      <p:sp>
        <p:nvSpPr>
          <p:cNvPr id="3" name="Content Placeholder 2"/>
          <p:cNvSpPr>
            <a:spLocks noGrp="1"/>
          </p:cNvSpPr>
          <p:nvPr>
            <p:ph idx="1"/>
          </p:nvPr>
        </p:nvSpPr>
        <p:spPr>
          <a:xfrm>
            <a:off x="457200" y="1143000"/>
            <a:ext cx="8229600" cy="5410200"/>
          </a:xfrm>
        </p:spPr>
        <p:txBody>
          <a:bodyPr>
            <a:normAutofit fontScale="70000" lnSpcReduction="20000"/>
          </a:bodyPr>
          <a:lstStyle/>
          <a:p>
            <a:pPr hangingPunct="0">
              <a:buNone/>
            </a:pPr>
            <a:endParaRPr lang="en-US" dirty="0" smtClean="0">
              <a:solidFill>
                <a:srgbClr val="FF0000"/>
              </a:solidFill>
            </a:endParaRPr>
          </a:p>
          <a:p>
            <a:pPr hangingPunct="0"/>
            <a:endParaRPr lang="en-US" dirty="0" smtClean="0"/>
          </a:p>
          <a:p>
            <a:pPr hangingPunct="0"/>
            <a:endParaRPr lang="en-US" dirty="0" smtClean="0"/>
          </a:p>
          <a:p>
            <a:pPr hangingPunct="0">
              <a:buNone/>
            </a:pPr>
            <a:r>
              <a:rPr lang="en-US" sz="3100" dirty="0" smtClean="0"/>
              <a:t>      Company sales 1953 American La France truck for $1000.</a:t>
            </a:r>
          </a:p>
          <a:p>
            <a:pPr hangingPunct="0">
              <a:buNone/>
            </a:pPr>
            <a:r>
              <a:rPr lang="en-US" sz="3100" dirty="0" smtClean="0"/>
              <a:t>                                             ********</a:t>
            </a:r>
          </a:p>
          <a:p>
            <a:pPr hangingPunct="0">
              <a:buNone/>
            </a:pPr>
            <a:r>
              <a:rPr lang="en-US" sz="3100" dirty="0" smtClean="0"/>
              <a:t>      The town of Brunswick purchases a 1984 International Tanker from 4 Guys for the company.  It carries 1800 gallon of water and has a 500 GPM pump. The color of the tanker is red and white. Purchase price of this unit is $60,000 the unit is placed into service as tanker 5.</a:t>
            </a:r>
          </a:p>
          <a:p>
            <a:pPr hangingPunct="0">
              <a:buNone/>
            </a:pPr>
            <a:r>
              <a:rPr lang="en-US" sz="3100" dirty="0"/>
              <a:t> </a:t>
            </a:r>
            <a:r>
              <a:rPr lang="en-US" sz="3100" dirty="0" smtClean="0"/>
              <a:t>                                            ******</a:t>
            </a:r>
          </a:p>
          <a:p>
            <a:pPr hangingPunct="0">
              <a:buNone/>
            </a:pPr>
            <a:endParaRPr lang="en-US" sz="3100" dirty="0" smtClean="0"/>
          </a:p>
          <a:p>
            <a:pPr hangingPunct="0">
              <a:buNone/>
            </a:pPr>
            <a:r>
              <a:rPr lang="en-US" sz="3100" dirty="0" smtClean="0"/>
              <a:t>      Engine 52 which was a 1956 Chevrolet is sold for $500.00.</a:t>
            </a:r>
          </a:p>
          <a:p>
            <a:pPr hangingPunct="0">
              <a:buNone/>
            </a:pPr>
            <a:r>
              <a:rPr lang="en-US" sz="3100" dirty="0" smtClean="0"/>
              <a:t>                                              ******</a:t>
            </a:r>
          </a:p>
          <a:p>
            <a:pPr hangingPunct="0">
              <a:buNone/>
            </a:pPr>
            <a:r>
              <a:rPr lang="en-US" sz="3100" dirty="0" smtClean="0"/>
              <a:t>      Contract signed for Harvey and the Hubcap 50/60’s music March 10</a:t>
            </a:r>
            <a:r>
              <a:rPr lang="en-US" sz="3100" baseline="30000" dirty="0" smtClean="0"/>
              <a:t>th</a:t>
            </a:r>
            <a:r>
              <a:rPr lang="en-US" sz="3100" dirty="0" smtClean="0"/>
              <a:t> 1984. Very large turnout for this band. </a:t>
            </a:r>
          </a:p>
          <a:p>
            <a:pPr hangingPunct="0">
              <a:buNone/>
            </a:pPr>
            <a:endParaRPr lang="en-US" dirty="0" smtClean="0"/>
          </a:p>
        </p:txBody>
      </p:sp>
    </p:spTree>
  </p:cSld>
  <p:clrMapOvr>
    <a:masterClrMapping/>
  </p:clrMapOvr>
  <p:transition advTm="25000">
    <p:wipe dir="d"/>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1984 International Tanker</a:t>
            </a:r>
            <a:endParaRPr lang="en-US" dirty="0"/>
          </a:p>
        </p:txBody>
      </p:sp>
      <p:pic>
        <p:nvPicPr>
          <p:cNvPr id="1026" name="Picture 2" descr="C:\Documents and Settings\jdixon\My Documents\My Pictures\Picture\Tanker 5 International.jpg"/>
          <p:cNvPicPr>
            <a:picLocks noGrp="1" noChangeAspect="1" noChangeArrowheads="1"/>
          </p:cNvPicPr>
          <p:nvPr>
            <p:ph idx="1"/>
          </p:nvPr>
        </p:nvPicPr>
        <p:blipFill>
          <a:blip r:embed="rId2" cstate="print"/>
          <a:srcRect/>
          <a:stretch>
            <a:fillRect/>
          </a:stretch>
        </p:blipFill>
        <p:spPr bwMode="auto">
          <a:xfrm>
            <a:off x="578222" y="1600200"/>
            <a:ext cx="7987555" cy="4708525"/>
          </a:xfrm>
          <a:prstGeom prst="rect">
            <a:avLst/>
          </a:prstGeom>
          <a:noFill/>
        </p:spPr>
      </p:pic>
    </p:spTree>
  </p:cSld>
  <p:clrMapOvr>
    <a:masterClrMapping/>
  </p:clrMapOvr>
  <p:transition advClick="0" advTm="8000"/>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1985</a:t>
            </a:r>
            <a:br>
              <a:rPr lang="en-US" dirty="0" smtClean="0"/>
            </a:br>
            <a:endParaRPr lang="en-US" dirty="0"/>
          </a:p>
        </p:txBody>
      </p:sp>
      <p:sp>
        <p:nvSpPr>
          <p:cNvPr id="3" name="Content Placeholder 2"/>
          <p:cNvSpPr>
            <a:spLocks noGrp="1"/>
          </p:cNvSpPr>
          <p:nvPr>
            <p:ph idx="1"/>
          </p:nvPr>
        </p:nvSpPr>
        <p:spPr/>
        <p:txBody>
          <a:bodyPr/>
          <a:lstStyle/>
          <a:p>
            <a:pPr marL="137160" indent="0">
              <a:buNone/>
            </a:pPr>
            <a:r>
              <a:rPr lang="en-US" dirty="0" smtClean="0"/>
              <a:t>   President    Charles W. Leopold Jr.</a:t>
            </a:r>
          </a:p>
          <a:p>
            <a:pPr marL="137160" indent="0">
              <a:buNone/>
            </a:pPr>
            <a:r>
              <a:rPr lang="en-US" dirty="0" smtClean="0"/>
              <a:t>   Chief 5        Gary </a:t>
            </a:r>
            <a:r>
              <a:rPr lang="en-US" dirty="0" err="1" smtClean="0"/>
              <a:t>Eury</a:t>
            </a:r>
            <a:endParaRPr lang="en-US" dirty="0" smtClean="0"/>
          </a:p>
          <a:p>
            <a:endParaRPr lang="en-US" dirty="0" smtClean="0"/>
          </a:p>
          <a:p>
            <a:endParaRPr lang="en-US" dirty="0"/>
          </a:p>
        </p:txBody>
      </p:sp>
    </p:spTree>
    <p:extLst>
      <p:ext uri="{BB962C8B-B14F-4D97-AF65-F5344CB8AC3E}">
        <p14:creationId xmlns:p14="http://schemas.microsoft.com/office/powerpoint/2010/main" val="1710974445"/>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1986</a:t>
            </a:r>
            <a:endParaRPr lang="en-US" dirty="0"/>
          </a:p>
        </p:txBody>
      </p:sp>
      <p:sp>
        <p:nvSpPr>
          <p:cNvPr id="3" name="Content Placeholder 2"/>
          <p:cNvSpPr>
            <a:spLocks noGrp="1"/>
          </p:cNvSpPr>
          <p:nvPr>
            <p:ph idx="1"/>
          </p:nvPr>
        </p:nvSpPr>
        <p:spPr/>
        <p:txBody>
          <a:bodyPr>
            <a:normAutofit lnSpcReduction="10000"/>
          </a:bodyPr>
          <a:lstStyle/>
          <a:p>
            <a:pPr hangingPunct="0">
              <a:buNone/>
            </a:pPr>
            <a:r>
              <a:rPr lang="en-US" b="1" dirty="0" smtClean="0"/>
              <a:t> </a:t>
            </a:r>
            <a:endParaRPr lang="en-US" dirty="0" smtClean="0"/>
          </a:p>
          <a:p>
            <a:pPr hangingPunct="0">
              <a:buNone/>
            </a:pPr>
            <a:r>
              <a:rPr lang="en-US" b="1" dirty="0" smtClean="0"/>
              <a:t>                President                   Charles Smith</a:t>
            </a:r>
            <a:endParaRPr lang="en-US" dirty="0" smtClean="0"/>
          </a:p>
          <a:p>
            <a:pPr hangingPunct="0">
              <a:buNone/>
            </a:pPr>
            <a:r>
              <a:rPr lang="en-US" b="1" dirty="0" smtClean="0"/>
              <a:t>                1</a:t>
            </a:r>
            <a:r>
              <a:rPr lang="en-US" b="1" baseline="30000" dirty="0" smtClean="0"/>
              <a:t>st</a:t>
            </a:r>
            <a:r>
              <a:rPr lang="en-US" b="1" dirty="0" smtClean="0"/>
              <a:t> Vice President     Bo Hane</a:t>
            </a:r>
            <a:endParaRPr lang="en-US" dirty="0" smtClean="0"/>
          </a:p>
          <a:p>
            <a:pPr hangingPunct="0">
              <a:buNone/>
            </a:pPr>
            <a:r>
              <a:rPr lang="en-US" b="1" dirty="0" smtClean="0"/>
              <a:t>                2</a:t>
            </a:r>
            <a:r>
              <a:rPr lang="en-US" b="1" baseline="30000" dirty="0" smtClean="0"/>
              <a:t>nd</a:t>
            </a:r>
            <a:r>
              <a:rPr lang="en-US" b="1" dirty="0" smtClean="0"/>
              <a:t> Vice President    Bob Eury</a:t>
            </a:r>
            <a:endParaRPr lang="en-US" dirty="0" smtClean="0"/>
          </a:p>
          <a:p>
            <a:pPr hangingPunct="0">
              <a:buNone/>
            </a:pPr>
            <a:r>
              <a:rPr lang="en-US" b="1" dirty="0" smtClean="0"/>
              <a:t>                Treasurer                   Tony Webber</a:t>
            </a:r>
            <a:endParaRPr lang="en-US" dirty="0" smtClean="0"/>
          </a:p>
          <a:p>
            <a:pPr hangingPunct="0">
              <a:buNone/>
            </a:pPr>
            <a:r>
              <a:rPr lang="en-US" b="1" dirty="0" smtClean="0"/>
              <a:t>                Fin Secretary             Winnie Hollar</a:t>
            </a:r>
            <a:endParaRPr lang="en-US" dirty="0" smtClean="0"/>
          </a:p>
          <a:p>
            <a:pPr hangingPunct="0">
              <a:buNone/>
            </a:pPr>
            <a:r>
              <a:rPr lang="en-US" b="1" dirty="0" smtClean="0"/>
              <a:t>                Secretary                    Charlie Dalton</a:t>
            </a:r>
            <a:endParaRPr lang="en-US" dirty="0" smtClean="0"/>
          </a:p>
          <a:p>
            <a:pPr>
              <a:buNone/>
            </a:pPr>
            <a:r>
              <a:rPr lang="en-US" b="1" dirty="0" smtClean="0"/>
              <a:t>                Chief 5                        Gary </a:t>
            </a:r>
            <a:r>
              <a:rPr lang="en-US" b="1" dirty="0" err="1" smtClean="0"/>
              <a:t>Eury</a:t>
            </a:r>
            <a:endParaRPr lang="en-US" b="1" dirty="0" smtClean="0"/>
          </a:p>
          <a:p>
            <a:pPr>
              <a:buNone/>
            </a:pPr>
            <a:r>
              <a:rPr lang="en-US" b="1" dirty="0" smtClean="0"/>
              <a:t>Trustee - Nancy Nichols, Roy Lipscomb, Ken </a:t>
            </a:r>
            <a:r>
              <a:rPr lang="en-US" b="1" dirty="0" err="1" smtClean="0"/>
              <a:t>Fauble</a:t>
            </a:r>
            <a:r>
              <a:rPr lang="en-US" b="1" dirty="0" smtClean="0"/>
              <a:t> ,Mark New and Russell </a:t>
            </a:r>
            <a:r>
              <a:rPr lang="en-US" b="1" dirty="0" err="1" smtClean="0"/>
              <a:t>Eury</a:t>
            </a:r>
            <a:endParaRPr lang="en-US" dirty="0"/>
          </a:p>
        </p:txBody>
      </p:sp>
    </p:spTree>
  </p:cSld>
  <p:clrMapOvr>
    <a:masterClrMapping/>
  </p:clrMapOvr>
  <p:transition advTm="10000">
    <p:wipe/>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Charles Smith Past President 1986</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590800" y="1600200"/>
            <a:ext cx="3810000" cy="5105400"/>
          </a:xfrm>
        </p:spPr>
      </p:pic>
    </p:spTree>
    <p:extLst>
      <p:ext uri="{BB962C8B-B14F-4D97-AF65-F5344CB8AC3E}">
        <p14:creationId xmlns:p14="http://schemas.microsoft.com/office/powerpoint/2010/main" val="36956864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September 18, 1912</a:t>
            </a:r>
            <a:endParaRPr lang="en-US" dirty="0"/>
          </a:p>
        </p:txBody>
      </p:sp>
      <p:sp>
        <p:nvSpPr>
          <p:cNvPr id="3" name="Content Placeholder 2"/>
          <p:cNvSpPr>
            <a:spLocks noGrp="1"/>
          </p:cNvSpPr>
          <p:nvPr>
            <p:ph idx="1"/>
          </p:nvPr>
        </p:nvSpPr>
        <p:spPr/>
        <p:txBody>
          <a:bodyPr/>
          <a:lstStyle/>
          <a:p>
            <a:pPr>
              <a:buNone/>
            </a:pPr>
            <a:r>
              <a:rPr lang="en-US" dirty="0" smtClean="0"/>
              <a:t>    The Brunswick fireman were given the opportunity to see themselves in motion pictures in the Red Men’s Hall, that place, Monday night when a reel of pictures taken during the recent convention(June 12, 1912) in Hagerstown was show for the benefit of the Brunswick Fire Department.</a:t>
            </a:r>
            <a:endParaRPr lang="en-US" dirty="0"/>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Oct 13</a:t>
            </a:r>
            <a:r>
              <a:rPr lang="en-US" baseline="30000" dirty="0" smtClean="0"/>
              <a:t>th</a:t>
            </a:r>
            <a:r>
              <a:rPr lang="en-US" dirty="0" smtClean="0"/>
              <a:t> 1987</a:t>
            </a:r>
            <a:endParaRPr lang="en-US" dirty="0"/>
          </a:p>
        </p:txBody>
      </p:sp>
      <p:sp>
        <p:nvSpPr>
          <p:cNvPr id="3" name="Content Placeholder 2"/>
          <p:cNvSpPr>
            <a:spLocks noGrp="1"/>
          </p:cNvSpPr>
          <p:nvPr>
            <p:ph idx="1"/>
          </p:nvPr>
        </p:nvSpPr>
        <p:spPr/>
        <p:txBody>
          <a:bodyPr>
            <a:normAutofit fontScale="92500"/>
          </a:bodyPr>
          <a:lstStyle/>
          <a:p>
            <a:pPr hangingPunct="0">
              <a:buNone/>
            </a:pPr>
            <a:r>
              <a:rPr lang="en-US" b="1" dirty="0" smtClean="0"/>
              <a:t>	</a:t>
            </a:r>
            <a:endParaRPr lang="en-US" dirty="0" smtClean="0"/>
          </a:p>
          <a:p>
            <a:pPr hangingPunct="0">
              <a:buNone/>
            </a:pPr>
            <a:r>
              <a:rPr lang="en-US" b="1" dirty="0" smtClean="0"/>
              <a:t>     On October 13</a:t>
            </a:r>
            <a:r>
              <a:rPr lang="en-US" b="1" baseline="30000" dirty="0" smtClean="0"/>
              <a:t>th</a:t>
            </a:r>
            <a:r>
              <a:rPr lang="en-US" b="1" dirty="0" smtClean="0"/>
              <a:t> Past Fire Chief (Sonny) Harvey E. Cannon dies, the company and community lost a lifelong devoted volunteer. Sonny was Chief of the Brunswick Volunteer Fire Company for 37 years from 1938 thru 1976.</a:t>
            </a:r>
            <a:endParaRPr lang="en-US" dirty="0" smtClean="0"/>
          </a:p>
          <a:p>
            <a:pPr hangingPunct="0">
              <a:buNone/>
            </a:pPr>
            <a:r>
              <a:rPr lang="en-US" b="1" dirty="0" smtClean="0"/>
              <a:t>    Sonny was responsible for many of the fundraiser at the fire company over the years we had entertainers’ like Jimmy Dean, Patsy Cline, Roy Clark, Billy Grammer, Buck </a:t>
            </a:r>
            <a:r>
              <a:rPr lang="en-US" b="1" dirty="0" err="1" smtClean="0"/>
              <a:t>Rine</a:t>
            </a:r>
            <a:r>
              <a:rPr lang="en-US" b="1" dirty="0" smtClean="0"/>
              <a:t>, George Jones just to name a few.</a:t>
            </a:r>
            <a:endParaRPr lang="en-US" dirty="0" smtClean="0"/>
          </a:p>
          <a:p>
            <a:endParaRPr lang="en-US" dirty="0"/>
          </a:p>
        </p:txBody>
      </p:sp>
    </p:spTree>
  </p:cSld>
  <p:clrMapOvr>
    <a:masterClrMapping/>
  </p:clrMapOvr>
  <p:transition spd="med" advTm="30000">
    <p:randomBar dir="vert"/>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1987</a:t>
            </a:r>
            <a:endParaRPr lang="en-US" dirty="0"/>
          </a:p>
        </p:txBody>
      </p:sp>
      <p:sp>
        <p:nvSpPr>
          <p:cNvPr id="3" name="Content Placeholder 2"/>
          <p:cNvSpPr>
            <a:spLocks noGrp="1"/>
          </p:cNvSpPr>
          <p:nvPr>
            <p:ph idx="1"/>
          </p:nvPr>
        </p:nvSpPr>
        <p:spPr/>
        <p:txBody>
          <a:bodyPr>
            <a:normAutofit fontScale="62500" lnSpcReduction="20000"/>
          </a:bodyPr>
          <a:lstStyle/>
          <a:p>
            <a:pPr hangingPunct="0">
              <a:buNone/>
            </a:pPr>
            <a:endParaRPr lang="en-US" dirty="0" smtClean="0">
              <a:solidFill>
                <a:srgbClr val="FF0000"/>
              </a:solidFill>
            </a:endParaRPr>
          </a:p>
          <a:p>
            <a:pPr hangingPunct="0">
              <a:buNone/>
            </a:pPr>
            <a:endParaRPr lang="en-US" dirty="0" smtClean="0"/>
          </a:p>
          <a:p>
            <a:pPr hangingPunct="0">
              <a:buNone/>
            </a:pPr>
            <a:r>
              <a:rPr lang="en-US" dirty="0" smtClean="0"/>
              <a:t>      This year is the first year for the Frog Eye Mud Bog being held on the Albert Roelkey Farm off of Route 67 on Frog Eye Road, Washington County, Maryland. The Mud Bog came to life at the Himes country store. A discussion between Jim Dixon and store owner Gary Himes. The day of the Mud Bog started out with heavy rain in the morning and ending up to be a very nice day, with a lot of trucks and well attended by the public.</a:t>
            </a:r>
          </a:p>
          <a:p>
            <a:pPr hangingPunct="0">
              <a:buNone/>
            </a:pPr>
            <a:r>
              <a:rPr lang="en-US" dirty="0"/>
              <a:t> </a:t>
            </a:r>
            <a:r>
              <a:rPr lang="en-US" dirty="0" smtClean="0"/>
              <a:t>                                                ********</a:t>
            </a:r>
          </a:p>
          <a:p>
            <a:pPr hangingPunct="0">
              <a:buNone/>
            </a:pPr>
            <a:r>
              <a:rPr lang="en-US" dirty="0" smtClean="0"/>
              <a:t> </a:t>
            </a:r>
          </a:p>
          <a:p>
            <a:pPr hangingPunct="0">
              <a:buNone/>
            </a:pPr>
            <a:r>
              <a:rPr lang="en-US" b="1" dirty="0" smtClean="0"/>
              <a:t>                            President          Carroll Webber</a:t>
            </a:r>
          </a:p>
          <a:p>
            <a:pPr hangingPunct="0">
              <a:buNone/>
            </a:pPr>
            <a:r>
              <a:rPr lang="en-US" b="1" dirty="0" smtClean="0"/>
              <a:t>                            1</a:t>
            </a:r>
            <a:r>
              <a:rPr lang="en-US" b="1" baseline="30000" dirty="0" smtClean="0"/>
              <a:t>st</a:t>
            </a:r>
            <a:r>
              <a:rPr lang="en-US" b="1" dirty="0" smtClean="0"/>
              <a:t> Vice              Charlie Leopold</a:t>
            </a:r>
          </a:p>
          <a:p>
            <a:pPr hangingPunct="0">
              <a:buNone/>
            </a:pPr>
            <a:r>
              <a:rPr lang="en-US" b="1" dirty="0" smtClean="0"/>
              <a:t>                            2</a:t>
            </a:r>
            <a:r>
              <a:rPr lang="en-US" b="1" baseline="30000" dirty="0" smtClean="0"/>
              <a:t>nd</a:t>
            </a:r>
            <a:r>
              <a:rPr lang="en-US" b="1" dirty="0" smtClean="0"/>
              <a:t> Vice             Bobby Eury</a:t>
            </a:r>
          </a:p>
          <a:p>
            <a:pPr hangingPunct="0">
              <a:buNone/>
            </a:pPr>
            <a:r>
              <a:rPr lang="en-US" b="1" dirty="0" smtClean="0"/>
              <a:t>                            Secretary           Larry </a:t>
            </a:r>
            <a:r>
              <a:rPr lang="en-US" b="1" dirty="0" err="1" smtClean="0"/>
              <a:t>Shew</a:t>
            </a:r>
            <a:endParaRPr lang="en-US" dirty="0" smtClean="0"/>
          </a:p>
          <a:p>
            <a:pPr hangingPunct="0">
              <a:buNone/>
            </a:pPr>
            <a:r>
              <a:rPr lang="en-US" b="1" dirty="0" smtClean="0"/>
              <a:t>                            Treasurer          Dave Young   </a:t>
            </a:r>
          </a:p>
          <a:p>
            <a:pPr hangingPunct="0">
              <a:buNone/>
            </a:pPr>
            <a:r>
              <a:rPr lang="en-US" b="1" dirty="0" smtClean="0"/>
              <a:t>                            Chief   5             Gary Eury</a:t>
            </a:r>
            <a:endParaRPr lang="en-US" dirty="0" smtClean="0"/>
          </a:p>
          <a:p>
            <a:endParaRPr lang="en-US" dirty="0"/>
          </a:p>
        </p:txBody>
      </p:sp>
    </p:spTree>
  </p:cSld>
  <p:clrMapOvr>
    <a:masterClrMapping/>
  </p:clrMapOvr>
  <p:transition advTm="25000">
    <p:wipe dir="r"/>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1988 Officers</a:t>
            </a:r>
            <a:endParaRPr lang="en-US" dirty="0"/>
          </a:p>
        </p:txBody>
      </p:sp>
      <p:sp>
        <p:nvSpPr>
          <p:cNvPr id="3" name="Content Placeholder 2"/>
          <p:cNvSpPr>
            <a:spLocks noGrp="1"/>
          </p:cNvSpPr>
          <p:nvPr>
            <p:ph idx="1"/>
          </p:nvPr>
        </p:nvSpPr>
        <p:spPr/>
        <p:txBody>
          <a:bodyPr>
            <a:normAutofit lnSpcReduction="10000"/>
          </a:bodyPr>
          <a:lstStyle/>
          <a:p>
            <a:pPr hangingPunct="0">
              <a:buNone/>
            </a:pPr>
            <a:r>
              <a:rPr lang="en-US" b="1" dirty="0" smtClean="0"/>
              <a:t>                   President          Carroll Webber</a:t>
            </a:r>
          </a:p>
          <a:p>
            <a:pPr hangingPunct="0">
              <a:buNone/>
            </a:pPr>
            <a:r>
              <a:rPr lang="en-US" b="1" dirty="0" smtClean="0"/>
              <a:t>                   1</a:t>
            </a:r>
            <a:r>
              <a:rPr lang="en-US" b="1" baseline="30000" dirty="0" smtClean="0"/>
              <a:t>st</a:t>
            </a:r>
            <a:r>
              <a:rPr lang="en-US" b="1" dirty="0" smtClean="0"/>
              <a:t> Vice              Charles Dalton</a:t>
            </a:r>
          </a:p>
          <a:p>
            <a:pPr hangingPunct="0">
              <a:buNone/>
            </a:pPr>
            <a:r>
              <a:rPr lang="en-US" b="1" dirty="0" smtClean="0"/>
              <a:t>                   2</a:t>
            </a:r>
            <a:r>
              <a:rPr lang="en-US" b="1" baseline="30000" dirty="0" smtClean="0"/>
              <a:t>nd</a:t>
            </a:r>
            <a:r>
              <a:rPr lang="en-US" b="1" dirty="0" smtClean="0"/>
              <a:t> Vice             Charlie Leopold</a:t>
            </a:r>
          </a:p>
          <a:p>
            <a:pPr hangingPunct="0">
              <a:buNone/>
            </a:pPr>
            <a:r>
              <a:rPr lang="en-US" b="1" dirty="0" smtClean="0"/>
              <a:t>                   Secretary          Bill Curry</a:t>
            </a:r>
            <a:endParaRPr lang="en-US" dirty="0" smtClean="0"/>
          </a:p>
          <a:p>
            <a:pPr hangingPunct="0">
              <a:buNone/>
            </a:pPr>
            <a:r>
              <a:rPr lang="en-US" b="1" dirty="0" smtClean="0"/>
              <a:t>                   Treasurer          Dave Young   </a:t>
            </a:r>
          </a:p>
          <a:p>
            <a:pPr hangingPunct="0">
              <a:buNone/>
            </a:pPr>
            <a:r>
              <a:rPr lang="en-US" b="1" dirty="0" smtClean="0"/>
              <a:t>                   Chief 5              William Sauser</a:t>
            </a:r>
          </a:p>
          <a:p>
            <a:pPr hangingPunct="0">
              <a:buNone/>
            </a:pPr>
            <a:r>
              <a:rPr lang="en-US" b="1" dirty="0" smtClean="0"/>
              <a:t>                                Trustees</a:t>
            </a:r>
          </a:p>
          <a:p>
            <a:pPr hangingPunct="0">
              <a:buNone/>
            </a:pPr>
            <a:r>
              <a:rPr lang="en-US" b="1" dirty="0" smtClean="0"/>
              <a:t>      Roy Lipscomb         Russell </a:t>
            </a:r>
            <a:r>
              <a:rPr lang="en-US" b="1" dirty="0" err="1" smtClean="0"/>
              <a:t>Brightwell</a:t>
            </a:r>
            <a:endParaRPr lang="en-US" b="1" dirty="0" smtClean="0"/>
          </a:p>
          <a:p>
            <a:pPr hangingPunct="0">
              <a:buNone/>
            </a:pPr>
            <a:r>
              <a:rPr lang="en-US" b="1" dirty="0" smtClean="0"/>
              <a:t>      Mark New                Arnold Martin</a:t>
            </a:r>
          </a:p>
          <a:p>
            <a:pPr hangingPunct="0">
              <a:buNone/>
            </a:pPr>
            <a:r>
              <a:rPr lang="en-US" b="1" dirty="0" smtClean="0"/>
              <a:t>      Russell Eury</a:t>
            </a:r>
            <a:endParaRPr lang="en-US" dirty="0" smtClean="0"/>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1988 Top Man Hours</a:t>
            </a:r>
            <a:endParaRPr lang="en-US" dirty="0"/>
          </a:p>
        </p:txBody>
      </p:sp>
      <p:pic>
        <p:nvPicPr>
          <p:cNvPr id="3" name="Picture 2" descr="Man Hours 1988.jpg"/>
          <p:cNvPicPr>
            <a:picLocks noChangeAspect="1"/>
          </p:cNvPicPr>
          <p:nvPr/>
        </p:nvPicPr>
        <p:blipFill>
          <a:blip r:embed="rId2" cstate="print"/>
          <a:stretch>
            <a:fillRect/>
          </a:stretch>
        </p:blipFill>
        <p:spPr>
          <a:xfrm>
            <a:off x="152400" y="2077182"/>
            <a:ext cx="8839200" cy="2723418"/>
          </a:xfrm>
          <a:prstGeom prst="rect">
            <a:avLst/>
          </a:prstGeom>
        </p:spPr>
      </p:pic>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William Bill Sauser</a:t>
            </a:r>
            <a:br>
              <a:rPr lang="en-US" dirty="0" smtClean="0"/>
            </a:br>
            <a:r>
              <a:rPr lang="en-US" dirty="0" smtClean="0"/>
              <a:t>Past Chief</a:t>
            </a:r>
            <a:endParaRPr lang="en-US" dirty="0"/>
          </a:p>
        </p:txBody>
      </p:sp>
      <p:pic>
        <p:nvPicPr>
          <p:cNvPr id="2050" name="Picture 2" descr="C:\Documents and Settings\jdixon\Start Menu\Jims pictures 2\BVFD Pictures\Chief Bill Sauser\William Bill Sauser.jpg"/>
          <p:cNvPicPr>
            <a:picLocks noGrp="1" noChangeAspect="1" noChangeArrowheads="1"/>
          </p:cNvPicPr>
          <p:nvPr>
            <p:ph sz="half" idx="1"/>
          </p:nvPr>
        </p:nvPicPr>
        <p:blipFill>
          <a:blip r:embed="rId2" cstate="print"/>
          <a:stretch>
            <a:fillRect/>
          </a:stretch>
        </p:blipFill>
        <p:spPr bwMode="auto">
          <a:xfrm>
            <a:off x="1066800" y="1668077"/>
            <a:ext cx="2743200" cy="4271554"/>
          </a:xfrm>
          <a:prstGeom prst="rect">
            <a:avLst/>
          </a:prstGeom>
          <a:noFill/>
        </p:spPr>
      </p:pic>
      <p:sp>
        <p:nvSpPr>
          <p:cNvPr id="6" name="Content Placeholder 5"/>
          <p:cNvSpPr>
            <a:spLocks noGrp="1"/>
          </p:cNvSpPr>
          <p:nvPr>
            <p:ph sz="half" idx="2"/>
          </p:nvPr>
        </p:nvSpPr>
        <p:spPr/>
        <p:txBody>
          <a:bodyPr/>
          <a:lstStyle/>
          <a:p>
            <a:pPr>
              <a:buNone/>
            </a:pPr>
            <a:r>
              <a:rPr lang="en-US" dirty="0" smtClean="0"/>
              <a:t>     William (Bill) Sauser served as our Lawyer, Historian  and  Fire Chief and other offices.</a:t>
            </a:r>
          </a:p>
          <a:p>
            <a:pPr>
              <a:buNone/>
            </a:pPr>
            <a:r>
              <a:rPr lang="en-US" dirty="0" smtClean="0"/>
              <a:t>      </a:t>
            </a:r>
            <a:endParaRPr lang="en-US" dirty="0"/>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868362"/>
          </a:xfrm>
        </p:spPr>
        <p:txBody>
          <a:bodyPr/>
          <a:lstStyle/>
          <a:p>
            <a:r>
              <a:rPr lang="en-US" dirty="0" smtClean="0"/>
              <a:t>1988</a:t>
            </a:r>
            <a:endParaRPr lang="en-US" dirty="0"/>
          </a:p>
        </p:txBody>
      </p:sp>
      <p:sp>
        <p:nvSpPr>
          <p:cNvPr id="3" name="Content Placeholder 2"/>
          <p:cNvSpPr>
            <a:spLocks noGrp="1"/>
          </p:cNvSpPr>
          <p:nvPr>
            <p:ph idx="1"/>
          </p:nvPr>
        </p:nvSpPr>
        <p:spPr/>
        <p:txBody>
          <a:bodyPr>
            <a:normAutofit fontScale="92500" lnSpcReduction="10000"/>
          </a:bodyPr>
          <a:lstStyle/>
          <a:p>
            <a:pPr hangingPunct="0">
              <a:buNone/>
            </a:pPr>
            <a:endParaRPr lang="en-US" dirty="0" smtClean="0">
              <a:solidFill>
                <a:srgbClr val="FF0000"/>
              </a:solidFill>
            </a:endParaRPr>
          </a:p>
          <a:p>
            <a:pPr hangingPunct="0">
              <a:buNone/>
            </a:pPr>
            <a:r>
              <a:rPr lang="en-US" b="1" dirty="0" smtClean="0"/>
              <a:t> </a:t>
            </a:r>
            <a:endParaRPr lang="en-US" dirty="0" smtClean="0"/>
          </a:p>
          <a:p>
            <a:pPr hangingPunct="0">
              <a:buNone/>
            </a:pPr>
            <a:r>
              <a:rPr lang="en-US" b="1" dirty="0" smtClean="0">
                <a:solidFill>
                  <a:srgbClr val="FFFF00"/>
                </a:solidFill>
              </a:rPr>
              <a:t>       H.E. Sonny Cannon is placed into the Maryland State Firemen’s Associations Hall of fame.</a:t>
            </a:r>
            <a:endParaRPr lang="en-US" dirty="0" smtClean="0">
              <a:solidFill>
                <a:srgbClr val="FFFF00"/>
              </a:solidFill>
            </a:endParaRPr>
          </a:p>
          <a:p>
            <a:pPr hangingPunct="0">
              <a:buNone/>
            </a:pPr>
            <a:r>
              <a:rPr lang="en-US" b="1" dirty="0" smtClean="0"/>
              <a:t>                                     *******</a:t>
            </a:r>
            <a:endParaRPr lang="en-US" dirty="0" smtClean="0"/>
          </a:p>
          <a:p>
            <a:pPr hangingPunct="0">
              <a:buNone/>
            </a:pPr>
            <a:r>
              <a:rPr lang="en-US" dirty="0" smtClean="0"/>
              <a:t>       </a:t>
            </a:r>
          </a:p>
          <a:p>
            <a:pPr hangingPunct="0">
              <a:buNone/>
            </a:pPr>
            <a:r>
              <a:rPr lang="en-US" dirty="0" smtClean="0"/>
              <a:t>      The company places an order for a New Class “A” pumper, a Pierce Dash.  The truck is to be built to the specification of the pumper committee which consisted of 9 company members.</a:t>
            </a:r>
          </a:p>
          <a:p>
            <a:pPr hangingPunct="0">
              <a:buNone/>
            </a:pPr>
            <a:r>
              <a:rPr lang="en-US" dirty="0" smtClean="0"/>
              <a:t> </a:t>
            </a:r>
          </a:p>
          <a:p>
            <a:endParaRPr lang="en-US" dirty="0"/>
          </a:p>
        </p:txBody>
      </p:sp>
    </p:spTree>
  </p:cSld>
  <p:clrMapOvr>
    <a:masterClrMapping/>
  </p:clrMapOvr>
  <p:transition advTm="25000">
    <p:wipe dir="d"/>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normAutofit fontScale="90000"/>
          </a:bodyPr>
          <a:lstStyle/>
          <a:p>
            <a:r>
              <a:rPr lang="en-US" dirty="0" smtClean="0"/>
              <a:t>1988 Clinton “Bud” Harrison Life Member passed away this year.</a:t>
            </a:r>
            <a:endParaRPr lang="en-US" dirty="0"/>
          </a:p>
        </p:txBody>
      </p:sp>
      <p:pic>
        <p:nvPicPr>
          <p:cNvPr id="2050" name="Picture 2"/>
          <p:cNvPicPr>
            <a:picLocks noGrp="1" noChangeAspect="1" noChangeArrowheads="1"/>
          </p:cNvPicPr>
          <p:nvPr>
            <p:ph idx="1"/>
          </p:nvPr>
        </p:nvPicPr>
        <p:blipFill>
          <a:blip r:embed="rId3" cstate="print"/>
          <a:srcRect/>
          <a:stretch>
            <a:fillRect/>
          </a:stretch>
        </p:blipFill>
        <p:spPr bwMode="auto">
          <a:xfrm>
            <a:off x="2133600" y="1981199"/>
            <a:ext cx="4571999" cy="4381498"/>
          </a:xfrm>
          <a:prstGeom prst="rect">
            <a:avLst/>
          </a:prstGeom>
          <a:noFill/>
          <a:ln w="9525">
            <a:noFill/>
            <a:miter lim="800000"/>
            <a:headEnd/>
            <a:tailEnd/>
          </a:ln>
          <a:effectLst/>
        </p:spPr>
      </p:pic>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9200" y="609600"/>
            <a:ext cx="7315200" cy="4616648"/>
          </a:xfrm>
          <a:prstGeom prst="rect">
            <a:avLst/>
          </a:prstGeom>
        </p:spPr>
        <p:txBody>
          <a:bodyPr wrap="square">
            <a:spAutoFit/>
          </a:bodyPr>
          <a:lstStyle/>
          <a:p>
            <a:r>
              <a:rPr lang="en-US" dirty="0"/>
              <a:t> </a:t>
            </a:r>
            <a:endParaRPr lang="en-US" dirty="0" smtClean="0"/>
          </a:p>
          <a:p>
            <a:r>
              <a:rPr lang="en-US" sz="4400" dirty="0" smtClean="0"/>
              <a:t>                  </a:t>
            </a:r>
            <a:r>
              <a:rPr lang="en-US" sz="4400" dirty="0" smtClean="0">
                <a:solidFill>
                  <a:srgbClr val="FFFF00"/>
                </a:solidFill>
              </a:rPr>
              <a:t>1988</a:t>
            </a:r>
            <a:endParaRPr lang="en-US" dirty="0"/>
          </a:p>
          <a:p>
            <a:endParaRPr lang="en-US" dirty="0" smtClean="0"/>
          </a:p>
          <a:p>
            <a:endParaRPr lang="en-US" dirty="0"/>
          </a:p>
          <a:p>
            <a:r>
              <a:rPr lang="en-US" sz="2800" dirty="0" smtClean="0"/>
              <a:t>The </a:t>
            </a:r>
            <a:r>
              <a:rPr lang="en-US" sz="2800" dirty="0"/>
              <a:t>company purchases a 1971 Seagrave straight chassis 100 foot Aerial Ladder Truck from the Middle River Volunteer Fire Company in Baltimore County to replace the old truck 5 ladder, damaged in an accident. The truck is purchased for $58,000.00 it is placed into service as Truck </a:t>
            </a:r>
            <a:r>
              <a:rPr lang="en-US" sz="2800" dirty="0" smtClean="0"/>
              <a:t>#5</a:t>
            </a:r>
            <a:endParaRPr lang="en-US" sz="2800" dirty="0"/>
          </a:p>
        </p:txBody>
      </p:sp>
    </p:spTree>
    <p:extLst>
      <p:ext uri="{BB962C8B-B14F-4D97-AF65-F5344CB8AC3E}">
        <p14:creationId xmlns:p14="http://schemas.microsoft.com/office/powerpoint/2010/main" val="1793657683"/>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1971 </a:t>
            </a:r>
            <a:r>
              <a:rPr lang="en-US" dirty="0" err="1" smtClean="0"/>
              <a:t>Seagrave</a:t>
            </a:r>
            <a:r>
              <a:rPr lang="en-US" dirty="0" smtClean="0"/>
              <a:t> Ladder</a:t>
            </a:r>
            <a:endParaRPr lang="en-US" dirty="0"/>
          </a:p>
        </p:txBody>
      </p:sp>
      <p:pic>
        <p:nvPicPr>
          <p:cNvPr id="5122" name="Picture 2" descr="K:\BVFD 2nd Ladder.jpg"/>
          <p:cNvPicPr>
            <a:picLocks noGrp="1" noChangeAspect="1" noChangeArrowheads="1"/>
          </p:cNvPicPr>
          <p:nvPr>
            <p:ph idx="1"/>
          </p:nvPr>
        </p:nvPicPr>
        <p:blipFill>
          <a:blip r:embed="rId3" cstate="print"/>
          <a:srcRect/>
          <a:stretch>
            <a:fillRect/>
          </a:stretch>
        </p:blipFill>
        <p:spPr bwMode="auto">
          <a:xfrm>
            <a:off x="1143000" y="1688873"/>
            <a:ext cx="6705600" cy="4430485"/>
          </a:xfrm>
          <a:prstGeom prst="rect">
            <a:avLst/>
          </a:prstGeom>
          <a:noFill/>
        </p:spPr>
      </p:pic>
    </p:spTree>
  </p:cSld>
  <p:clrMapOvr>
    <a:masterClrMapping/>
  </p:clrMapOvr>
  <p:transition spd="med" advTm="10000">
    <p:dissolve/>
  </p:transition>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smtClean="0"/>
              <a:t>1989</a:t>
            </a:r>
            <a:endParaRPr lang="en-US" dirty="0"/>
          </a:p>
        </p:txBody>
      </p:sp>
      <p:sp>
        <p:nvSpPr>
          <p:cNvPr id="3" name="Content Placeholder 2"/>
          <p:cNvSpPr>
            <a:spLocks noGrp="1"/>
          </p:cNvSpPr>
          <p:nvPr>
            <p:ph idx="1"/>
          </p:nvPr>
        </p:nvSpPr>
        <p:spPr>
          <a:xfrm>
            <a:off x="457200" y="990600"/>
            <a:ext cx="8229600" cy="5318760"/>
          </a:xfrm>
        </p:spPr>
        <p:txBody>
          <a:bodyPr>
            <a:normAutofit fontScale="47500" lnSpcReduction="20000"/>
          </a:bodyPr>
          <a:lstStyle/>
          <a:p>
            <a:pPr hangingPunct="0">
              <a:buNone/>
            </a:pPr>
            <a:endParaRPr lang="en-US" dirty="0" smtClean="0"/>
          </a:p>
          <a:p>
            <a:pPr hangingPunct="0">
              <a:buNone/>
            </a:pPr>
            <a:r>
              <a:rPr lang="en-US" dirty="0" smtClean="0"/>
              <a:t>         </a:t>
            </a:r>
            <a:r>
              <a:rPr lang="en-US" sz="3300" dirty="0" smtClean="0"/>
              <a:t>The company takes delivery of its New Pierce Dash Class “A” pumper, it carries 750 gallon of water and has a 1000 GPM pump.  The color of this pumper is red and white. Purchase price of the unit is $145,000.00 and an additional $20,000.00 was spent on new equipment for this unit. The New pumper was put into service as Engine 52</a:t>
            </a:r>
          </a:p>
          <a:p>
            <a:pPr hangingPunct="0">
              <a:buNone/>
            </a:pPr>
            <a:r>
              <a:rPr lang="en-US" sz="3300" dirty="0"/>
              <a:t> </a:t>
            </a:r>
            <a:r>
              <a:rPr lang="en-US" sz="3300" dirty="0" smtClean="0"/>
              <a:t>                                                        ***********</a:t>
            </a:r>
          </a:p>
          <a:p>
            <a:pPr hangingPunct="0"/>
            <a:endParaRPr lang="en-US" sz="3300" dirty="0" smtClean="0"/>
          </a:p>
          <a:p>
            <a:pPr hangingPunct="0">
              <a:buNone/>
            </a:pPr>
            <a:r>
              <a:rPr lang="en-US" sz="3300" dirty="0" smtClean="0"/>
              <a:t>        The company also purchases a 1979 Chevrolet Malibu, from the Brunswick Police Department. Invested $1000.00 in the vehicle placed it into service as a Chief’s car.  The car is red in color.</a:t>
            </a:r>
          </a:p>
          <a:p>
            <a:pPr hangingPunct="0">
              <a:buNone/>
            </a:pPr>
            <a:r>
              <a:rPr lang="en-US" sz="3300" dirty="0"/>
              <a:t> </a:t>
            </a:r>
            <a:r>
              <a:rPr lang="en-US" sz="3300" dirty="0" smtClean="0"/>
              <a:t>                                                        **********</a:t>
            </a:r>
          </a:p>
          <a:p>
            <a:pPr hangingPunct="0">
              <a:buNone/>
            </a:pPr>
            <a:r>
              <a:rPr lang="en-US" sz="3300" dirty="0" smtClean="0"/>
              <a:t>         </a:t>
            </a:r>
          </a:p>
          <a:p>
            <a:pPr hangingPunct="0">
              <a:buNone/>
            </a:pPr>
            <a:r>
              <a:rPr lang="en-US" sz="3300" dirty="0" smtClean="0"/>
              <a:t>        In November a Hazmat drill was held in the CXS Railroad yard. There were 9 fire/rescue companies and the Public Safety Division that participated in the drill with over 100 volunteers participating.  The drill consisted of a tank car leaking a dangerous chemical. Although it was not an actual incident everything was handled as through it was, it was a great learning experience for all.</a:t>
            </a:r>
          </a:p>
          <a:p>
            <a:pPr hangingPunct="0">
              <a:buNone/>
            </a:pPr>
            <a:r>
              <a:rPr lang="en-US" sz="3300" dirty="0"/>
              <a:t> </a:t>
            </a:r>
            <a:r>
              <a:rPr lang="en-US" sz="3300" dirty="0" smtClean="0"/>
              <a:t>                                                          **********</a:t>
            </a:r>
          </a:p>
          <a:p>
            <a:pPr hangingPunct="0">
              <a:buNone/>
            </a:pPr>
            <a:r>
              <a:rPr lang="en-US" sz="3300" dirty="0" smtClean="0"/>
              <a:t> </a:t>
            </a:r>
          </a:p>
          <a:p>
            <a:pPr hangingPunct="0">
              <a:buNone/>
            </a:pPr>
            <a:r>
              <a:rPr lang="en-US" sz="3300" dirty="0" smtClean="0"/>
              <a:t>                                            President           Carroll Webber </a:t>
            </a:r>
          </a:p>
          <a:p>
            <a:pPr hangingPunct="0">
              <a:buNone/>
            </a:pPr>
            <a:r>
              <a:rPr lang="en-US" sz="3300" dirty="0" smtClean="0"/>
              <a:t>                                            Chief  5              Roy Lipscomb</a:t>
            </a:r>
          </a:p>
          <a:p>
            <a:r>
              <a:rPr lang="en-US" sz="3300" dirty="0" smtClean="0"/>
              <a:t> </a:t>
            </a:r>
            <a:endParaRPr lang="en-US" sz="3300" dirty="0"/>
          </a:p>
        </p:txBody>
      </p:sp>
    </p:spTree>
  </p:cSld>
  <p:clrMapOvr>
    <a:masterClrMapping/>
  </p:clrMapOvr>
  <p:transition advTm="30000">
    <p:wipe dir="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Westminster Maryland 12 June 1914</a:t>
            </a:r>
            <a:endParaRPr lang="en-US" sz="4000" dirty="0"/>
          </a:p>
        </p:txBody>
      </p:sp>
      <p:sp>
        <p:nvSpPr>
          <p:cNvPr id="3" name="Content Placeholder 2"/>
          <p:cNvSpPr>
            <a:spLocks noGrp="1"/>
          </p:cNvSpPr>
          <p:nvPr>
            <p:ph idx="1"/>
          </p:nvPr>
        </p:nvSpPr>
        <p:spPr>
          <a:xfrm>
            <a:off x="457200" y="1600200"/>
            <a:ext cx="8229600" cy="2743200"/>
          </a:xfrm>
        </p:spPr>
        <p:txBody>
          <a:bodyPr>
            <a:normAutofit/>
          </a:bodyPr>
          <a:lstStyle/>
          <a:p>
            <a:pPr marL="137160" indent="0">
              <a:buNone/>
            </a:pPr>
            <a:r>
              <a:rPr lang="en-US" dirty="0" smtClean="0"/>
              <a:t>Brunswick Fire Company takes third place in a </a:t>
            </a:r>
          </a:p>
          <a:p>
            <a:pPr marL="137160" indent="0">
              <a:buNone/>
            </a:pPr>
            <a:r>
              <a:rPr lang="en-US" dirty="0" smtClean="0"/>
              <a:t>Hook and Ladder race at Westminster, Maryland.</a:t>
            </a:r>
          </a:p>
          <a:p>
            <a:pPr marL="137160" indent="0">
              <a:buNone/>
            </a:pPr>
            <a:r>
              <a:rPr lang="en-US" dirty="0" smtClean="0"/>
              <a:t>As many as 35 fireman attended this convention from Brunswick.</a:t>
            </a:r>
            <a:endParaRPr lang="en-US" dirty="0"/>
          </a:p>
        </p:txBody>
      </p:sp>
    </p:spTree>
    <p:extLst>
      <p:ext uri="{BB962C8B-B14F-4D97-AF65-F5344CB8AC3E}">
        <p14:creationId xmlns:p14="http://schemas.microsoft.com/office/powerpoint/2010/main" val="2929505832"/>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smtClean="0"/>
              <a:t>1989 Pierce Dash Pumper</a:t>
            </a:r>
            <a:endParaRPr lang="en-US" dirty="0"/>
          </a:p>
        </p:txBody>
      </p:sp>
      <p:pic>
        <p:nvPicPr>
          <p:cNvPr id="1026" name="Picture 2" descr="C:\Users\Ccity\jim's picture\BVFD Pictures\1989 Pierce Pumper (2).jpg"/>
          <p:cNvPicPr>
            <a:picLocks noGrp="1" noChangeAspect="1" noChangeArrowheads="1"/>
          </p:cNvPicPr>
          <p:nvPr>
            <p:ph idx="1"/>
          </p:nvPr>
        </p:nvPicPr>
        <p:blipFill>
          <a:blip r:embed="rId3" cstate="print"/>
          <a:stretch>
            <a:fillRect/>
          </a:stretch>
        </p:blipFill>
        <p:spPr bwMode="auto">
          <a:xfrm>
            <a:off x="643917" y="1219199"/>
            <a:ext cx="7814283" cy="5441359"/>
          </a:xfrm>
          <a:prstGeom prst="rect">
            <a:avLst/>
          </a:prstGeom>
          <a:noFill/>
        </p:spPr>
      </p:pic>
    </p:spTree>
  </p:cSld>
  <p:clrMapOvr>
    <a:masterClrMapping/>
  </p:clrMapOvr>
  <p:transition advTm="10000"/>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Roy Lipscomb Chief 5, 1989</a:t>
            </a:r>
            <a:endParaRPr lang="en-US" sz="2800"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81962" y="1666176"/>
            <a:ext cx="5180076" cy="4963224"/>
          </a:xfrm>
        </p:spPr>
      </p:pic>
    </p:spTree>
    <p:extLst>
      <p:ext uri="{BB962C8B-B14F-4D97-AF65-F5344CB8AC3E}">
        <p14:creationId xmlns:p14="http://schemas.microsoft.com/office/powerpoint/2010/main" val="3179691765"/>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1989</a:t>
            </a:r>
            <a:endParaRPr lang="en-US" dirty="0"/>
          </a:p>
        </p:txBody>
      </p:sp>
      <p:sp>
        <p:nvSpPr>
          <p:cNvPr id="3" name="Content Placeholder 2"/>
          <p:cNvSpPr>
            <a:spLocks noGrp="1"/>
          </p:cNvSpPr>
          <p:nvPr>
            <p:ph idx="1"/>
          </p:nvPr>
        </p:nvSpPr>
        <p:spPr/>
        <p:txBody>
          <a:bodyPr/>
          <a:lstStyle/>
          <a:p>
            <a:pPr>
              <a:buNone/>
            </a:pPr>
            <a:r>
              <a:rPr lang="en-US" dirty="0" smtClean="0"/>
              <a:t>     A plaque in Memory of </a:t>
            </a:r>
            <a:r>
              <a:rPr lang="en-US" b="1" dirty="0" smtClean="0"/>
              <a:t>“Harvey E. Cannon “Sonny” </a:t>
            </a:r>
            <a:r>
              <a:rPr lang="en-US" dirty="0" smtClean="0"/>
              <a:t>who was  Chief for 37 years, was erected on the outside front of the Potomac Street Fire House at a County meeting held at Brunswick Volunteer Fire Company, in September.</a:t>
            </a:r>
          </a:p>
          <a:p>
            <a:pPr>
              <a:buNone/>
            </a:pPr>
            <a:endParaRPr lang="en-US" dirty="0"/>
          </a:p>
          <a:p>
            <a:pPr>
              <a:buNone/>
            </a:pPr>
            <a:r>
              <a:rPr lang="en-US" dirty="0" smtClean="0"/>
              <a:t>    This plaque is now at the new station on display</a:t>
            </a:r>
            <a:endParaRPr lang="en-US" dirty="0"/>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838200"/>
          </a:xfrm>
        </p:spPr>
        <p:txBody>
          <a:bodyPr/>
          <a:lstStyle/>
          <a:p>
            <a:r>
              <a:rPr lang="en-US" dirty="0" smtClean="0"/>
              <a:t>1990</a:t>
            </a:r>
            <a:endParaRPr lang="en-US" dirty="0"/>
          </a:p>
        </p:txBody>
      </p:sp>
      <p:sp>
        <p:nvSpPr>
          <p:cNvPr id="3" name="Content Placeholder 2"/>
          <p:cNvSpPr>
            <a:spLocks noGrp="1"/>
          </p:cNvSpPr>
          <p:nvPr>
            <p:ph idx="1"/>
          </p:nvPr>
        </p:nvSpPr>
        <p:spPr>
          <a:xfrm>
            <a:off x="457200" y="990600"/>
            <a:ext cx="8229600" cy="5715000"/>
          </a:xfrm>
        </p:spPr>
        <p:txBody>
          <a:bodyPr>
            <a:normAutofit fontScale="62500" lnSpcReduction="20000"/>
          </a:bodyPr>
          <a:lstStyle/>
          <a:p>
            <a:pPr hangingPunct="0">
              <a:buNone/>
            </a:pPr>
            <a:endParaRPr lang="en-US" dirty="0" smtClean="0">
              <a:solidFill>
                <a:srgbClr val="FF0000"/>
              </a:solidFill>
            </a:endParaRPr>
          </a:p>
          <a:p>
            <a:pPr hangingPunct="0">
              <a:buNone/>
            </a:pPr>
            <a:r>
              <a:rPr lang="en-US" dirty="0" smtClean="0"/>
              <a:t> </a:t>
            </a:r>
          </a:p>
          <a:p>
            <a:pPr hangingPunct="0">
              <a:buNone/>
            </a:pPr>
            <a:r>
              <a:rPr lang="en-US" dirty="0" smtClean="0"/>
              <a:t>       The Company purchased a 1978 Pierce Dodge mini pumper from Glennrock Hose and Ladder Company, in Pennsylvania purchase price $18000.00. The unit carries 250 gallon of water and pumps 400 GPM. Is a 4X4 wheel drive unit. Unit was painted red and white and placed into service as brush #56.</a:t>
            </a:r>
          </a:p>
          <a:p>
            <a:pPr hangingPunct="0">
              <a:buNone/>
            </a:pPr>
            <a:r>
              <a:rPr lang="en-US" dirty="0" smtClean="0"/>
              <a:t>        Engine 53 is painted red and white, all vehicles that are not red and white at this time will eventually be repainted red and white and the lime yellow being phased out.</a:t>
            </a:r>
          </a:p>
          <a:p>
            <a:pPr hangingPunct="0">
              <a:buNone/>
            </a:pPr>
            <a:r>
              <a:rPr lang="en-US" dirty="0" smtClean="0"/>
              <a:t> </a:t>
            </a:r>
          </a:p>
          <a:p>
            <a:pPr hangingPunct="0">
              <a:buNone/>
            </a:pPr>
            <a:r>
              <a:rPr lang="en-US" dirty="0" smtClean="0"/>
              <a:t>                               President                       Carroll (Tony) Webber </a:t>
            </a:r>
          </a:p>
          <a:p>
            <a:pPr hangingPunct="0">
              <a:buNone/>
            </a:pPr>
            <a:r>
              <a:rPr lang="en-US" dirty="0" smtClean="0"/>
              <a:t>                               Vice President              Charles Leopold</a:t>
            </a:r>
          </a:p>
          <a:p>
            <a:pPr hangingPunct="0">
              <a:buNone/>
            </a:pPr>
            <a:r>
              <a:rPr lang="en-US" dirty="0" smtClean="0"/>
              <a:t>                               2</a:t>
            </a:r>
            <a:r>
              <a:rPr lang="en-US" baseline="30000" dirty="0" smtClean="0"/>
              <a:t>nd</a:t>
            </a:r>
            <a:r>
              <a:rPr lang="en-US" dirty="0" smtClean="0"/>
              <a:t> Vice President        Robert Fleming</a:t>
            </a:r>
          </a:p>
          <a:p>
            <a:pPr hangingPunct="0">
              <a:buNone/>
            </a:pPr>
            <a:r>
              <a:rPr lang="en-US" dirty="0" smtClean="0"/>
              <a:t>                               Secretary                        Karee Danner</a:t>
            </a:r>
          </a:p>
          <a:p>
            <a:pPr hangingPunct="0">
              <a:buNone/>
            </a:pPr>
            <a:r>
              <a:rPr lang="en-US" dirty="0" smtClean="0"/>
              <a:t>                               Treasurer                       David Young</a:t>
            </a:r>
          </a:p>
          <a:p>
            <a:pPr hangingPunct="0">
              <a:buNone/>
            </a:pPr>
            <a:r>
              <a:rPr lang="en-US" dirty="0" smtClean="0"/>
              <a:t>                               Fin Secretary                 Robert Fleming</a:t>
            </a:r>
          </a:p>
          <a:p>
            <a:pPr hangingPunct="0">
              <a:buNone/>
            </a:pPr>
            <a:r>
              <a:rPr lang="en-US" dirty="0" smtClean="0"/>
              <a:t>                               Chief 5                            Roy Lipscomb </a:t>
            </a:r>
          </a:p>
          <a:p>
            <a:pPr hangingPunct="0">
              <a:buNone/>
            </a:pPr>
            <a:r>
              <a:rPr lang="en-US" dirty="0" smtClean="0"/>
              <a:t>                                                     Trustee  </a:t>
            </a:r>
          </a:p>
          <a:p>
            <a:pPr hangingPunct="0">
              <a:buNone/>
            </a:pPr>
            <a:r>
              <a:rPr lang="en-US" dirty="0" smtClean="0"/>
              <a:t>        Jim Dixon    Bud Harrison     Russell </a:t>
            </a:r>
            <a:r>
              <a:rPr lang="en-US" dirty="0" err="1" smtClean="0"/>
              <a:t>Eury</a:t>
            </a:r>
            <a:r>
              <a:rPr lang="en-US" dirty="0" smtClean="0"/>
              <a:t>    Bill Curry    Raymond Cooper    </a:t>
            </a:r>
          </a:p>
          <a:p>
            <a:pPr hangingPunct="0">
              <a:buNone/>
            </a:pPr>
            <a:endParaRPr lang="en-US" dirty="0" smtClean="0"/>
          </a:p>
          <a:p>
            <a:endParaRPr lang="en-US" dirty="0"/>
          </a:p>
        </p:txBody>
      </p:sp>
    </p:spTree>
  </p:cSld>
  <p:clrMapOvr>
    <a:masterClrMapping/>
  </p:clrMapOvr>
  <p:transition spd="med" advTm="25000">
    <p:wipe dir="u"/>
  </p:transition>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1990 Officers</a:t>
            </a:r>
            <a:endParaRPr lang="en-US" dirty="0"/>
          </a:p>
        </p:txBody>
      </p:sp>
      <p:pic>
        <p:nvPicPr>
          <p:cNvPr id="11266" name="Picture 2" descr="C:\Users\Ccity\jim's picture\BVFD Pictures\Officers for 1990-1.jpg"/>
          <p:cNvPicPr>
            <a:picLocks noGrp="1" noChangeAspect="1" noChangeArrowheads="1"/>
          </p:cNvPicPr>
          <p:nvPr>
            <p:ph idx="1"/>
          </p:nvPr>
        </p:nvPicPr>
        <p:blipFill>
          <a:blip r:embed="rId2" cstate="print"/>
          <a:srcRect/>
          <a:stretch>
            <a:fillRect/>
          </a:stretch>
        </p:blipFill>
        <p:spPr bwMode="auto">
          <a:xfrm>
            <a:off x="457200" y="1749208"/>
            <a:ext cx="8229600" cy="4410509"/>
          </a:xfrm>
          <a:prstGeom prst="rect">
            <a:avLst/>
          </a:prstGeom>
          <a:noFill/>
        </p:spPr>
      </p:pic>
    </p:spTree>
  </p:cSld>
  <p:clrMapOvr>
    <a:masterClrMapping/>
  </p:clrMapOvr>
  <p:transition advTm="12000"/>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1978 Pierce Dodge Brush 55</a:t>
            </a:r>
            <a:endParaRPr lang="en-US" dirty="0"/>
          </a:p>
        </p:txBody>
      </p:sp>
      <p:pic>
        <p:nvPicPr>
          <p:cNvPr id="6146" name="Picture 2" descr="C:\Users\Ccity\jim's picture\BVFD Pictures\Brush 55.jpg"/>
          <p:cNvPicPr>
            <a:picLocks noGrp="1" noChangeAspect="1" noChangeArrowheads="1"/>
          </p:cNvPicPr>
          <p:nvPr>
            <p:ph idx="1"/>
          </p:nvPr>
        </p:nvPicPr>
        <p:blipFill>
          <a:blip r:embed="rId2" cstate="print"/>
          <a:srcRect/>
          <a:stretch>
            <a:fillRect/>
          </a:stretch>
        </p:blipFill>
        <p:spPr bwMode="auto">
          <a:xfrm>
            <a:off x="1219199" y="1584440"/>
            <a:ext cx="6705765" cy="4740160"/>
          </a:xfrm>
          <a:prstGeom prst="rect">
            <a:avLst/>
          </a:prstGeom>
          <a:noFill/>
        </p:spPr>
      </p:pic>
    </p:spTree>
  </p:cSld>
  <p:clrMapOvr>
    <a:masterClrMapping/>
  </p:clrMapOvr>
  <p:transition spd="med" advTm="12000">
    <p:wheel spokes="8"/>
  </p:transition>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1991 Officers</a:t>
            </a:r>
            <a:endParaRPr lang="en-US" dirty="0"/>
          </a:p>
        </p:txBody>
      </p:sp>
      <p:sp>
        <p:nvSpPr>
          <p:cNvPr id="3" name="Content Placeholder 2"/>
          <p:cNvSpPr>
            <a:spLocks noGrp="1"/>
          </p:cNvSpPr>
          <p:nvPr>
            <p:ph idx="1"/>
          </p:nvPr>
        </p:nvSpPr>
        <p:spPr/>
        <p:txBody>
          <a:bodyPr>
            <a:normAutofit lnSpcReduction="10000"/>
          </a:bodyPr>
          <a:lstStyle/>
          <a:p>
            <a:pPr>
              <a:buNone/>
            </a:pPr>
            <a:r>
              <a:rPr lang="en-US" dirty="0" smtClean="0"/>
              <a:t>                President             Robert Foreback</a:t>
            </a:r>
          </a:p>
          <a:p>
            <a:pPr>
              <a:buNone/>
            </a:pPr>
            <a:r>
              <a:rPr lang="en-US" dirty="0" smtClean="0"/>
              <a:t>                1</a:t>
            </a:r>
            <a:r>
              <a:rPr lang="en-US" baseline="30000" dirty="0" smtClean="0"/>
              <a:t>st</a:t>
            </a:r>
            <a:r>
              <a:rPr lang="en-US" dirty="0" smtClean="0"/>
              <a:t> V President    Charles Leopold</a:t>
            </a:r>
          </a:p>
          <a:p>
            <a:pPr>
              <a:buNone/>
            </a:pPr>
            <a:r>
              <a:rPr lang="en-US" dirty="0" smtClean="0"/>
              <a:t>                2</a:t>
            </a:r>
            <a:r>
              <a:rPr lang="en-US" baseline="30000" dirty="0" smtClean="0"/>
              <a:t>nd</a:t>
            </a:r>
            <a:r>
              <a:rPr lang="en-US" dirty="0" smtClean="0"/>
              <a:t> V President   Dwight Hoffman </a:t>
            </a:r>
          </a:p>
          <a:p>
            <a:pPr>
              <a:buNone/>
            </a:pPr>
            <a:r>
              <a:rPr lang="en-US" dirty="0" smtClean="0"/>
              <a:t>                Fin Secretary       Robert Fleming</a:t>
            </a:r>
          </a:p>
          <a:p>
            <a:pPr>
              <a:buNone/>
            </a:pPr>
            <a:r>
              <a:rPr lang="en-US" dirty="0" smtClean="0"/>
              <a:t>                Treasurer             David Young</a:t>
            </a:r>
          </a:p>
          <a:p>
            <a:pPr>
              <a:buNone/>
            </a:pPr>
            <a:r>
              <a:rPr lang="en-US" dirty="0" smtClean="0"/>
              <a:t>                Secretary              Tony Webber</a:t>
            </a:r>
          </a:p>
          <a:p>
            <a:pPr>
              <a:buNone/>
            </a:pPr>
            <a:r>
              <a:rPr lang="en-US" dirty="0" smtClean="0"/>
              <a:t>                Chief  5                 Roy Lispcomb</a:t>
            </a:r>
          </a:p>
          <a:p>
            <a:endParaRPr lang="en-US" dirty="0" smtClean="0"/>
          </a:p>
          <a:p>
            <a:pPr>
              <a:buNone/>
            </a:pPr>
            <a:r>
              <a:rPr lang="en-US" dirty="0" smtClean="0"/>
              <a:t>                             Trustees</a:t>
            </a:r>
          </a:p>
          <a:p>
            <a:pPr>
              <a:buNone/>
            </a:pPr>
            <a:r>
              <a:rPr lang="en-US" dirty="0" smtClean="0"/>
              <a:t>      Jim Dixon     Russell Eury    Bryan Green</a:t>
            </a:r>
            <a:endParaRPr lang="en-US" dirty="0"/>
          </a:p>
        </p:txBody>
      </p:sp>
    </p:spTree>
  </p:cSld>
  <p:clrMapOvr>
    <a:masterClrMapping/>
  </p:clrMapOvr>
  <p:transition advTm="12000"/>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Robert </a:t>
            </a:r>
            <a:r>
              <a:rPr lang="en-US" dirty="0" err="1" smtClean="0"/>
              <a:t>Foreback</a:t>
            </a:r>
            <a:r>
              <a:rPr lang="en-US" dirty="0" smtClean="0"/>
              <a:t> President 1991</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0" y="1600200"/>
            <a:ext cx="4419600" cy="5257800"/>
          </a:xfrm>
          <a:prstGeom prst="rect">
            <a:avLst/>
          </a:prstGeom>
        </p:spPr>
      </p:pic>
    </p:spTree>
    <p:extLst>
      <p:ext uri="{BB962C8B-B14F-4D97-AF65-F5344CB8AC3E}">
        <p14:creationId xmlns:p14="http://schemas.microsoft.com/office/powerpoint/2010/main" val="506724510"/>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smtClean="0"/>
              <a:t>1994</a:t>
            </a:r>
            <a:endParaRPr lang="en-US" dirty="0"/>
          </a:p>
        </p:txBody>
      </p:sp>
      <p:sp>
        <p:nvSpPr>
          <p:cNvPr id="3" name="Content Placeholder 2"/>
          <p:cNvSpPr>
            <a:spLocks noGrp="1"/>
          </p:cNvSpPr>
          <p:nvPr>
            <p:ph idx="1"/>
          </p:nvPr>
        </p:nvSpPr>
        <p:spPr>
          <a:xfrm>
            <a:off x="457200" y="990600"/>
            <a:ext cx="8229600" cy="5867400"/>
          </a:xfrm>
        </p:spPr>
        <p:txBody>
          <a:bodyPr>
            <a:normAutofit fontScale="70000" lnSpcReduction="20000"/>
          </a:bodyPr>
          <a:lstStyle/>
          <a:p>
            <a:pPr hangingPunct="0">
              <a:buNone/>
            </a:pPr>
            <a:endParaRPr lang="en-US" dirty="0" smtClean="0">
              <a:solidFill>
                <a:srgbClr val="FF0000"/>
              </a:solidFill>
            </a:endParaRPr>
          </a:p>
          <a:p>
            <a:pPr hangingPunct="0">
              <a:buNone/>
            </a:pPr>
            <a:r>
              <a:rPr lang="en-US" b="1" dirty="0" smtClean="0"/>
              <a:t>                            President                      Jim Dixon</a:t>
            </a:r>
            <a:endParaRPr lang="en-US" dirty="0" smtClean="0"/>
          </a:p>
          <a:p>
            <a:pPr hangingPunct="0">
              <a:buNone/>
            </a:pPr>
            <a:r>
              <a:rPr lang="en-US" b="1" dirty="0" smtClean="0"/>
              <a:t>                            1st Vice President       R.C.Foreback</a:t>
            </a:r>
            <a:endParaRPr lang="en-US" dirty="0" smtClean="0"/>
          </a:p>
          <a:p>
            <a:pPr hangingPunct="0">
              <a:buNone/>
            </a:pPr>
            <a:r>
              <a:rPr lang="en-US" b="1" dirty="0" smtClean="0"/>
              <a:t>                            2</a:t>
            </a:r>
            <a:r>
              <a:rPr lang="en-US" b="1" baseline="30000" dirty="0" smtClean="0"/>
              <a:t>nd</a:t>
            </a:r>
            <a:r>
              <a:rPr lang="en-US" b="1" dirty="0" smtClean="0"/>
              <a:t> Vice President       Charles Leopold</a:t>
            </a:r>
            <a:endParaRPr lang="en-US" dirty="0" smtClean="0"/>
          </a:p>
          <a:p>
            <a:pPr hangingPunct="0">
              <a:buNone/>
            </a:pPr>
            <a:r>
              <a:rPr lang="en-US" b="1" dirty="0" smtClean="0"/>
              <a:t>                            Secretary                       Troy Lloyd</a:t>
            </a:r>
            <a:endParaRPr lang="en-US" dirty="0" smtClean="0"/>
          </a:p>
          <a:p>
            <a:pPr hangingPunct="0">
              <a:buNone/>
            </a:pPr>
            <a:r>
              <a:rPr lang="en-US" b="1" dirty="0" smtClean="0"/>
              <a:t>                            Fin Secretary                Bobby Fleming</a:t>
            </a:r>
            <a:endParaRPr lang="en-US" dirty="0" smtClean="0"/>
          </a:p>
          <a:p>
            <a:pPr hangingPunct="0">
              <a:buNone/>
            </a:pPr>
            <a:r>
              <a:rPr lang="en-US" b="1" dirty="0" smtClean="0"/>
              <a:t>                            Treasurer                      Tony Webber  </a:t>
            </a:r>
            <a:endParaRPr lang="en-US" dirty="0" smtClean="0"/>
          </a:p>
          <a:p>
            <a:pPr hangingPunct="0">
              <a:buNone/>
            </a:pPr>
            <a:r>
              <a:rPr lang="en-US" b="1" dirty="0" smtClean="0"/>
              <a:t>                            Chief 5                           Roy Lipscomb</a:t>
            </a:r>
            <a:endParaRPr lang="en-US" dirty="0" smtClean="0"/>
          </a:p>
          <a:p>
            <a:pPr hangingPunct="0">
              <a:buNone/>
            </a:pPr>
            <a:r>
              <a:rPr lang="en-US" b="1" dirty="0" smtClean="0"/>
              <a:t> </a:t>
            </a:r>
            <a:endParaRPr lang="en-US" dirty="0" smtClean="0"/>
          </a:p>
          <a:p>
            <a:pPr hangingPunct="0">
              <a:buNone/>
            </a:pPr>
            <a:r>
              <a:rPr lang="en-US" b="1" dirty="0" smtClean="0"/>
              <a:t>      </a:t>
            </a:r>
            <a:r>
              <a:rPr lang="en-US" b="1" dirty="0" smtClean="0">
                <a:solidFill>
                  <a:srgbClr val="FFFF00"/>
                </a:solidFill>
              </a:rPr>
              <a:t>This year there was a very large fire in down town Brunswick. The fire started in the rear of formal Darr’s Tavern (Later known as The Crabhouse) and spread to two other building formally Coffman Dept store and on the corner Triangle Food Services (Later known as Katz’s jewelry store.)</a:t>
            </a:r>
            <a:endParaRPr lang="en-US" dirty="0" smtClean="0">
              <a:solidFill>
                <a:srgbClr val="FFFF00"/>
              </a:solidFill>
            </a:endParaRPr>
          </a:p>
          <a:p>
            <a:pPr hangingPunct="0">
              <a:buNone/>
            </a:pPr>
            <a:r>
              <a:rPr lang="en-US" b="1" dirty="0" smtClean="0">
                <a:solidFill>
                  <a:srgbClr val="FFFF00"/>
                </a:solidFill>
              </a:rPr>
              <a:t>       The fire was the work of an arsonist, investigation found the owner of the crabhouse was responsible</a:t>
            </a:r>
            <a:r>
              <a:rPr lang="en-US" b="1" dirty="0">
                <a:solidFill>
                  <a:srgbClr val="FFFF00"/>
                </a:solidFill>
              </a:rPr>
              <a:t>. </a:t>
            </a:r>
            <a:r>
              <a:rPr lang="en-US" b="1" dirty="0" smtClean="0">
                <a:solidFill>
                  <a:srgbClr val="FFFF00"/>
                </a:solidFill>
              </a:rPr>
              <a:t> </a:t>
            </a:r>
            <a:endParaRPr lang="en-US" dirty="0">
              <a:solidFill>
                <a:srgbClr val="FFFF00"/>
              </a:solidFill>
            </a:endParaRPr>
          </a:p>
          <a:p>
            <a:pPr hangingPunct="0">
              <a:buNone/>
            </a:pPr>
            <a:r>
              <a:rPr lang="en-US" b="1" dirty="0">
                <a:solidFill>
                  <a:srgbClr val="FFFF00"/>
                </a:solidFill>
              </a:rPr>
              <a:t>       The second floor of all these buildings was apartments with families living in them, no injuries from the fire was reported.</a:t>
            </a:r>
            <a:endParaRPr lang="en-US" dirty="0">
              <a:solidFill>
                <a:srgbClr val="FFFF00"/>
              </a:solidFill>
            </a:endParaRPr>
          </a:p>
          <a:p>
            <a:pPr>
              <a:buNone/>
            </a:pPr>
            <a:r>
              <a:rPr lang="en-US" b="1" dirty="0">
                <a:solidFill>
                  <a:srgbClr val="FFFF00"/>
                </a:solidFill>
              </a:rPr>
              <a:t>       </a:t>
            </a:r>
            <a:endParaRPr lang="en-US" dirty="0">
              <a:solidFill>
                <a:srgbClr val="FFFF00"/>
              </a:solidFill>
            </a:endParaRPr>
          </a:p>
          <a:p>
            <a:pPr>
              <a:buNone/>
            </a:pPr>
            <a:endParaRPr lang="en-US" dirty="0">
              <a:solidFill>
                <a:srgbClr val="FFFF00"/>
              </a:solidFill>
            </a:endParaRPr>
          </a:p>
        </p:txBody>
      </p:sp>
    </p:spTree>
  </p:cSld>
  <p:clrMapOvr>
    <a:masterClrMapping/>
  </p:clrMapOvr>
  <p:transition spd="slow" advTm="25000">
    <p:newsflash/>
  </p:transition>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1" name="Picture 3"/>
          <p:cNvPicPr>
            <a:picLocks noGrp="1" noChangeAspect="1" noChangeArrowheads="1"/>
          </p:cNvPicPr>
          <p:nvPr>
            <p:ph idx="4294967295"/>
          </p:nvPr>
        </p:nvPicPr>
        <p:blipFill>
          <a:blip r:embed="rId2" cstate="print"/>
          <a:srcRect/>
          <a:stretch>
            <a:fillRect/>
          </a:stretch>
        </p:blipFill>
        <p:spPr bwMode="auto">
          <a:xfrm>
            <a:off x="381000" y="838200"/>
            <a:ext cx="3810000" cy="2667000"/>
          </a:xfrm>
          <a:prstGeom prst="rect">
            <a:avLst/>
          </a:prstGeom>
          <a:noFill/>
          <a:ln w="9525">
            <a:noFill/>
            <a:miter lim="800000"/>
            <a:headEnd/>
            <a:tailEnd/>
          </a:ln>
        </p:spPr>
      </p:pic>
      <p:sp>
        <p:nvSpPr>
          <p:cNvPr id="6" name="Title 5"/>
          <p:cNvSpPr>
            <a:spLocks noGrp="1"/>
          </p:cNvSpPr>
          <p:nvPr>
            <p:ph type="title" idx="4294967295"/>
          </p:nvPr>
        </p:nvSpPr>
        <p:spPr>
          <a:xfrm>
            <a:off x="990600" y="228600"/>
            <a:ext cx="7315200" cy="533400"/>
          </a:xfrm>
        </p:spPr>
        <p:style>
          <a:lnRef idx="2">
            <a:schemeClr val="dk1"/>
          </a:lnRef>
          <a:fillRef idx="1">
            <a:schemeClr val="lt1"/>
          </a:fillRef>
          <a:effectRef idx="0">
            <a:schemeClr val="dk1"/>
          </a:effectRef>
          <a:fontRef idx="minor">
            <a:schemeClr val="dk1"/>
          </a:fontRef>
        </p:style>
        <p:txBody>
          <a:bodyPr>
            <a:noAutofit/>
          </a:bodyPr>
          <a:lstStyle/>
          <a:p>
            <a:r>
              <a:rPr lang="en-US" sz="2400" dirty="0" smtClean="0"/>
              <a:t>  </a:t>
            </a:r>
            <a:r>
              <a:rPr lang="en-US" sz="2400" dirty="0" smtClean="0">
                <a:solidFill>
                  <a:srgbClr val="FF0000"/>
                </a:solidFill>
              </a:rPr>
              <a:t>Crab House Fire 1994</a:t>
            </a:r>
            <a:endParaRPr lang="en-US" sz="2400" dirty="0">
              <a:solidFill>
                <a:srgbClr val="FF0000"/>
              </a:solidFill>
            </a:endParaRPr>
          </a:p>
        </p:txBody>
      </p:sp>
      <p:pic>
        <p:nvPicPr>
          <p:cNvPr id="94212" name="Picture 4"/>
          <p:cNvPicPr>
            <a:picLocks noChangeAspect="1" noChangeArrowheads="1"/>
          </p:cNvPicPr>
          <p:nvPr/>
        </p:nvPicPr>
        <p:blipFill>
          <a:blip r:embed="rId3" cstate="print"/>
          <a:srcRect/>
          <a:stretch>
            <a:fillRect/>
          </a:stretch>
        </p:blipFill>
        <p:spPr bwMode="auto">
          <a:xfrm>
            <a:off x="4495800" y="838201"/>
            <a:ext cx="4191000" cy="2667000"/>
          </a:xfrm>
          <a:prstGeom prst="rect">
            <a:avLst/>
          </a:prstGeom>
          <a:noFill/>
          <a:ln w="9525">
            <a:noFill/>
            <a:miter lim="800000"/>
            <a:headEnd/>
            <a:tailEnd/>
          </a:ln>
        </p:spPr>
      </p:pic>
      <p:pic>
        <p:nvPicPr>
          <p:cNvPr id="94213" name="Picture 5"/>
          <p:cNvPicPr>
            <a:picLocks noChangeAspect="1" noChangeArrowheads="1"/>
          </p:cNvPicPr>
          <p:nvPr/>
        </p:nvPicPr>
        <p:blipFill>
          <a:blip r:embed="rId4" cstate="print"/>
          <a:srcRect/>
          <a:stretch>
            <a:fillRect/>
          </a:stretch>
        </p:blipFill>
        <p:spPr bwMode="auto">
          <a:xfrm>
            <a:off x="381000" y="3733800"/>
            <a:ext cx="3886200" cy="2971800"/>
          </a:xfrm>
          <a:prstGeom prst="rect">
            <a:avLst/>
          </a:prstGeom>
          <a:noFill/>
          <a:ln w="9525">
            <a:noFill/>
            <a:miter lim="800000"/>
            <a:headEnd/>
            <a:tailEnd/>
          </a:ln>
        </p:spPr>
      </p:pic>
      <p:pic>
        <p:nvPicPr>
          <p:cNvPr id="94214" name="Picture 6"/>
          <p:cNvPicPr>
            <a:picLocks noChangeAspect="1" noChangeArrowheads="1"/>
          </p:cNvPicPr>
          <p:nvPr/>
        </p:nvPicPr>
        <p:blipFill>
          <a:blip r:embed="rId5" cstate="print"/>
          <a:srcRect/>
          <a:stretch>
            <a:fillRect/>
          </a:stretch>
        </p:blipFill>
        <p:spPr bwMode="auto">
          <a:xfrm>
            <a:off x="4495800" y="3657600"/>
            <a:ext cx="4191000" cy="2971800"/>
          </a:xfrm>
          <a:prstGeom prst="rect">
            <a:avLst/>
          </a:prstGeom>
          <a:noFill/>
          <a:ln w="9525">
            <a:noFill/>
            <a:miter lim="800000"/>
            <a:headEnd/>
            <a:tailEnd/>
          </a:ln>
        </p:spPr>
      </p:pic>
    </p:spTree>
  </p:cSld>
  <p:clrMapOvr>
    <a:masterClrMapping/>
  </p:clrMapOvr>
  <p:transition spd="slow" advTm="26000">
    <p:newsflash/>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28600" y="0"/>
            <a:ext cx="8686800" cy="6629400"/>
          </a:xfrm>
        </p:spPr>
        <p:txBody>
          <a:bodyPr>
            <a:normAutofit fontScale="90000"/>
          </a:bodyPr>
          <a:lstStyle/>
          <a:p>
            <a:r>
              <a:rPr lang="en-US" dirty="0" smtClean="0"/>
              <a:t>Officers Of Brunswick Volunteer Fire Company 2 June 1917</a:t>
            </a:r>
            <a:br>
              <a:rPr lang="en-US" dirty="0" smtClean="0"/>
            </a:br>
            <a:r>
              <a:rPr lang="en-US" dirty="0" smtClean="0"/>
              <a:t>President   Harry Chew</a:t>
            </a:r>
            <a:br>
              <a:rPr lang="en-US" dirty="0" smtClean="0"/>
            </a:br>
            <a:r>
              <a:rPr lang="en-US" dirty="0" smtClean="0"/>
              <a:t>Vice President Hiram N </a:t>
            </a:r>
            <a:r>
              <a:rPr lang="en-US" dirty="0" err="1" smtClean="0"/>
              <a:t>Werntz</a:t>
            </a:r>
            <a:r>
              <a:rPr lang="en-US" dirty="0" smtClean="0"/>
              <a:t/>
            </a:r>
            <a:br>
              <a:rPr lang="en-US" dirty="0" smtClean="0"/>
            </a:br>
            <a:r>
              <a:rPr lang="en-US" dirty="0" smtClean="0"/>
              <a:t>Secretary  </a:t>
            </a:r>
            <a:r>
              <a:rPr lang="en-US" dirty="0" err="1" smtClean="0"/>
              <a:t>J.R.Mathias</a:t>
            </a:r>
            <a:r>
              <a:rPr lang="en-US" dirty="0" smtClean="0"/>
              <a:t/>
            </a:r>
            <a:br>
              <a:rPr lang="en-US" dirty="0" smtClean="0"/>
            </a:br>
            <a:r>
              <a:rPr lang="en-US" dirty="0" smtClean="0"/>
              <a:t>O.P. </a:t>
            </a:r>
            <a:r>
              <a:rPr lang="en-US" dirty="0" err="1" smtClean="0"/>
              <a:t>Karns</a:t>
            </a:r>
            <a:r>
              <a:rPr lang="en-US" dirty="0" smtClean="0"/>
              <a:t> Treasurer</a:t>
            </a:r>
            <a:br>
              <a:rPr lang="en-US" dirty="0" smtClean="0"/>
            </a:br>
            <a:r>
              <a:rPr lang="en-US" dirty="0" smtClean="0"/>
              <a:t>Chief  Ollie O. Baer,</a:t>
            </a:r>
            <a:br>
              <a:rPr lang="en-US" dirty="0" smtClean="0"/>
            </a:br>
            <a:r>
              <a:rPr lang="en-US" dirty="0" smtClean="0"/>
              <a:t> Trustees  Samuel T Hogan, Francis P.G Hill, Wm. </a:t>
            </a:r>
            <a:r>
              <a:rPr lang="en-US" dirty="0" err="1" smtClean="0"/>
              <a:t>Schnauffer</a:t>
            </a:r>
            <a:r>
              <a:rPr lang="en-US" dirty="0" smtClean="0"/>
              <a:t>, Stanley Virts, and Wilbur </a:t>
            </a:r>
            <a:r>
              <a:rPr lang="en-US" dirty="0" err="1" smtClean="0"/>
              <a:t>Sigafoose</a:t>
            </a:r>
            <a:endParaRPr lang="en-US" dirty="0"/>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1995</a:t>
            </a:r>
            <a:endParaRPr lang="en-US" dirty="0"/>
          </a:p>
        </p:txBody>
      </p:sp>
      <p:sp>
        <p:nvSpPr>
          <p:cNvPr id="3" name="Content Placeholder 2"/>
          <p:cNvSpPr>
            <a:spLocks noGrp="1"/>
          </p:cNvSpPr>
          <p:nvPr>
            <p:ph idx="1"/>
          </p:nvPr>
        </p:nvSpPr>
        <p:spPr/>
        <p:txBody>
          <a:bodyPr>
            <a:normAutofit fontScale="92500" lnSpcReduction="10000"/>
          </a:bodyPr>
          <a:lstStyle/>
          <a:p>
            <a:pPr hangingPunct="0">
              <a:buNone/>
            </a:pPr>
            <a:endParaRPr lang="en-US" b="1" dirty="0" smtClean="0">
              <a:solidFill>
                <a:srgbClr val="FF0000"/>
              </a:solidFill>
            </a:endParaRPr>
          </a:p>
          <a:p>
            <a:pPr hangingPunct="0">
              <a:buNone/>
            </a:pPr>
            <a:endParaRPr lang="en-US" dirty="0" smtClean="0"/>
          </a:p>
          <a:p>
            <a:pPr hangingPunct="0">
              <a:buNone/>
            </a:pPr>
            <a:r>
              <a:rPr lang="en-US" b="1" dirty="0" smtClean="0"/>
              <a:t>             President                    Charles Leopold</a:t>
            </a:r>
            <a:endParaRPr lang="en-US" dirty="0" smtClean="0"/>
          </a:p>
          <a:p>
            <a:pPr hangingPunct="0">
              <a:buNone/>
            </a:pPr>
            <a:r>
              <a:rPr lang="en-US" b="1" dirty="0" smtClean="0"/>
              <a:t>             1st Vice President     R.C.Foreback</a:t>
            </a:r>
            <a:endParaRPr lang="en-US" dirty="0" smtClean="0"/>
          </a:p>
          <a:p>
            <a:pPr hangingPunct="0">
              <a:buNone/>
            </a:pPr>
            <a:r>
              <a:rPr lang="en-US" b="1" dirty="0" smtClean="0"/>
              <a:t>             2</a:t>
            </a:r>
            <a:r>
              <a:rPr lang="en-US" b="1" baseline="30000" dirty="0" smtClean="0"/>
              <a:t>nd</a:t>
            </a:r>
            <a:r>
              <a:rPr lang="en-US" b="1" dirty="0" smtClean="0"/>
              <a:t> Vice President     Dave Young</a:t>
            </a:r>
            <a:endParaRPr lang="en-US" dirty="0" smtClean="0"/>
          </a:p>
          <a:p>
            <a:pPr hangingPunct="0">
              <a:buNone/>
            </a:pPr>
            <a:r>
              <a:rPr lang="en-US" b="1" dirty="0" smtClean="0"/>
              <a:t>             Secretary                     Troy Lloyd</a:t>
            </a:r>
            <a:endParaRPr lang="en-US" dirty="0" smtClean="0"/>
          </a:p>
          <a:p>
            <a:pPr hangingPunct="0">
              <a:buNone/>
            </a:pPr>
            <a:r>
              <a:rPr lang="en-US" b="1" dirty="0" smtClean="0"/>
              <a:t>             Fin Secretary              Kevin Myers</a:t>
            </a:r>
            <a:endParaRPr lang="en-US" dirty="0" smtClean="0"/>
          </a:p>
          <a:p>
            <a:pPr hangingPunct="0">
              <a:buNone/>
            </a:pPr>
            <a:r>
              <a:rPr lang="en-US" b="1" dirty="0" smtClean="0"/>
              <a:t>             Treasurer                    Bobby Fleming  </a:t>
            </a:r>
            <a:endParaRPr lang="en-US" dirty="0" smtClean="0"/>
          </a:p>
          <a:p>
            <a:pPr hangingPunct="0">
              <a:buNone/>
            </a:pPr>
            <a:r>
              <a:rPr lang="en-US" b="1" dirty="0" smtClean="0"/>
              <a:t>             Chief   5                       Roy Lipscomb</a:t>
            </a:r>
            <a:endParaRPr lang="en-US" dirty="0" smtClean="0"/>
          </a:p>
          <a:p>
            <a:pPr hangingPunct="0">
              <a:buNone/>
            </a:pPr>
            <a:r>
              <a:rPr lang="en-US" b="1" dirty="0" smtClean="0"/>
              <a:t> </a:t>
            </a:r>
            <a:endParaRPr lang="en-US" dirty="0" smtClean="0"/>
          </a:p>
          <a:p>
            <a:endParaRPr lang="en-US" dirty="0"/>
          </a:p>
        </p:txBody>
      </p:sp>
    </p:spTree>
  </p:cSld>
  <p:clrMapOvr>
    <a:masterClrMapping/>
  </p:clrMapOvr>
  <p:transition advTm="10000">
    <p:wipe dir="r"/>
  </p:transition>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Charles </a:t>
            </a:r>
            <a:r>
              <a:rPr lang="en-US" dirty="0" err="1" smtClean="0"/>
              <a:t>Leopole</a:t>
            </a:r>
            <a:r>
              <a:rPr lang="en-US" dirty="0" smtClean="0"/>
              <a:t> President 1995</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0058" y="1600200"/>
            <a:ext cx="3643884" cy="5105400"/>
          </a:xfrm>
          <a:prstGeom prst="rect">
            <a:avLst/>
          </a:prstGeom>
        </p:spPr>
      </p:pic>
    </p:spTree>
    <p:extLst>
      <p:ext uri="{BB962C8B-B14F-4D97-AF65-F5344CB8AC3E}">
        <p14:creationId xmlns:p14="http://schemas.microsoft.com/office/powerpoint/2010/main" val="130490268"/>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600200"/>
          </a:xfrm>
        </p:spPr>
        <p:txBody>
          <a:bodyPr>
            <a:normAutofit fontScale="90000"/>
          </a:bodyPr>
          <a:lstStyle/>
          <a:p>
            <a:r>
              <a:rPr lang="en-US" dirty="0" smtClean="0"/>
              <a:t>This Year 1995 we placed in service a 1995 Seagrave 105 foot Arial Ladder Truck</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19200" y="1942273"/>
            <a:ext cx="6629400" cy="4366452"/>
          </a:xfrm>
        </p:spPr>
      </p:pic>
    </p:spTree>
    <p:extLst>
      <p:ext uri="{BB962C8B-B14F-4D97-AF65-F5344CB8AC3E}">
        <p14:creationId xmlns:p14="http://schemas.microsoft.com/office/powerpoint/2010/main" val="3708490469"/>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smtClean="0"/>
              <a:t>October 24. 1996</a:t>
            </a:r>
            <a:endParaRPr lang="en-US" dirty="0"/>
          </a:p>
        </p:txBody>
      </p:sp>
      <p:pic>
        <p:nvPicPr>
          <p:cNvPr id="2050" name="Picture 2" descr="C:\Users\Ccity\jim's picture\BVFD Pictures\BVFD want new station.jpg"/>
          <p:cNvPicPr>
            <a:picLocks noGrp="1" noChangeAspect="1" noChangeArrowheads="1"/>
          </p:cNvPicPr>
          <p:nvPr>
            <p:ph idx="1"/>
          </p:nvPr>
        </p:nvPicPr>
        <p:blipFill>
          <a:blip r:embed="rId2" cstate="print"/>
          <a:srcRect/>
          <a:stretch>
            <a:fillRect/>
          </a:stretch>
        </p:blipFill>
        <p:spPr bwMode="auto">
          <a:xfrm>
            <a:off x="2209800" y="914400"/>
            <a:ext cx="4800599" cy="5943600"/>
          </a:xfrm>
          <a:prstGeom prst="rect">
            <a:avLst/>
          </a:prstGeom>
          <a:noFill/>
        </p:spPr>
      </p:pic>
    </p:spTree>
  </p:cSld>
  <p:clrMapOvr>
    <a:masterClrMapping/>
  </p:clrMapOvr>
  <p:transition advTm="18000"/>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1998 Officers</a:t>
            </a:r>
            <a:endParaRPr lang="en-US" dirty="0"/>
          </a:p>
        </p:txBody>
      </p:sp>
      <p:sp>
        <p:nvSpPr>
          <p:cNvPr id="3" name="Content Placeholder 2"/>
          <p:cNvSpPr>
            <a:spLocks noGrp="1"/>
          </p:cNvSpPr>
          <p:nvPr>
            <p:ph idx="1"/>
          </p:nvPr>
        </p:nvSpPr>
        <p:spPr>
          <a:xfrm>
            <a:off x="457200" y="1371600"/>
            <a:ext cx="8229600" cy="5181600"/>
          </a:xfrm>
        </p:spPr>
        <p:txBody>
          <a:bodyPr>
            <a:normAutofit fontScale="92500" lnSpcReduction="20000"/>
          </a:bodyPr>
          <a:lstStyle/>
          <a:p>
            <a:pPr>
              <a:buNone/>
            </a:pPr>
            <a:r>
              <a:rPr lang="en-US" dirty="0" smtClean="0"/>
              <a:t>President                      George Clary Jr.</a:t>
            </a:r>
          </a:p>
          <a:p>
            <a:pPr>
              <a:buNone/>
            </a:pPr>
            <a:r>
              <a:rPr lang="en-US" dirty="0" smtClean="0"/>
              <a:t>Vice President              RC </a:t>
            </a:r>
            <a:r>
              <a:rPr lang="en-US" dirty="0" err="1" smtClean="0"/>
              <a:t>Foreback</a:t>
            </a:r>
            <a:r>
              <a:rPr lang="en-US" dirty="0" smtClean="0"/>
              <a:t>  </a:t>
            </a:r>
          </a:p>
          <a:p>
            <a:pPr>
              <a:buNone/>
            </a:pPr>
            <a:r>
              <a:rPr lang="en-US" dirty="0" smtClean="0"/>
              <a:t>2</a:t>
            </a:r>
            <a:r>
              <a:rPr lang="en-US" baseline="30000" dirty="0" smtClean="0"/>
              <a:t>nd</a:t>
            </a:r>
            <a:r>
              <a:rPr lang="en-US" dirty="0" smtClean="0"/>
              <a:t> Vice President        Ronald Lowe </a:t>
            </a:r>
          </a:p>
          <a:p>
            <a:pPr>
              <a:buNone/>
            </a:pPr>
            <a:r>
              <a:rPr lang="en-US" dirty="0" smtClean="0"/>
              <a:t>Treasure                        Robert Fleming</a:t>
            </a:r>
          </a:p>
          <a:p>
            <a:pPr>
              <a:buNone/>
            </a:pPr>
            <a:r>
              <a:rPr lang="en-US" dirty="0" smtClean="0"/>
              <a:t>Fin Secretary                Kevin Myers</a:t>
            </a:r>
          </a:p>
          <a:p>
            <a:pPr>
              <a:buNone/>
            </a:pPr>
            <a:r>
              <a:rPr lang="en-US" dirty="0" smtClean="0"/>
              <a:t>Secretary                       Cheryl Curry</a:t>
            </a:r>
          </a:p>
          <a:p>
            <a:pPr>
              <a:buNone/>
            </a:pPr>
            <a:r>
              <a:rPr lang="en-US" dirty="0" smtClean="0"/>
              <a:t>Chief    5                        Roy Lipscomb</a:t>
            </a:r>
          </a:p>
          <a:p>
            <a:pPr>
              <a:buNone/>
            </a:pPr>
            <a:endParaRPr lang="en-US" dirty="0" smtClean="0"/>
          </a:p>
          <a:p>
            <a:pPr>
              <a:buNone/>
            </a:pPr>
            <a:r>
              <a:rPr lang="en-US" dirty="0" smtClean="0"/>
              <a:t>Trustees  ******               Jim Dixon</a:t>
            </a:r>
          </a:p>
          <a:p>
            <a:pPr>
              <a:buNone/>
            </a:pPr>
            <a:r>
              <a:rPr lang="en-US" dirty="0" smtClean="0"/>
              <a:t>George Houser              Tony Webber</a:t>
            </a:r>
          </a:p>
          <a:p>
            <a:pPr>
              <a:buNone/>
            </a:pPr>
            <a:r>
              <a:rPr lang="en-US" dirty="0" smtClean="0"/>
              <a:t>Mike </a:t>
            </a:r>
            <a:r>
              <a:rPr lang="en-US" dirty="0" err="1" smtClean="0"/>
              <a:t>Fauble</a:t>
            </a:r>
            <a:r>
              <a:rPr lang="en-US" dirty="0" smtClean="0"/>
              <a:t>                   Rick Pierce</a:t>
            </a:r>
          </a:p>
          <a:p>
            <a:pPr>
              <a:buNone/>
            </a:pPr>
            <a:r>
              <a:rPr lang="en-US" dirty="0" smtClean="0"/>
              <a:t>Honorary Trustee         Russell </a:t>
            </a:r>
            <a:r>
              <a:rPr lang="en-US" dirty="0" err="1" smtClean="0"/>
              <a:t>Eury</a:t>
            </a:r>
            <a:endParaRPr lang="en-US" dirty="0" smtClean="0"/>
          </a:p>
          <a:p>
            <a:pPr>
              <a:buNone/>
            </a:pPr>
            <a:endParaRPr lang="en-US" dirty="0"/>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1999</a:t>
            </a:r>
            <a:endParaRPr lang="en-US" dirty="0"/>
          </a:p>
        </p:txBody>
      </p:sp>
      <p:sp>
        <p:nvSpPr>
          <p:cNvPr id="3" name="Content Placeholder 2"/>
          <p:cNvSpPr>
            <a:spLocks noGrp="1"/>
          </p:cNvSpPr>
          <p:nvPr>
            <p:ph idx="1"/>
          </p:nvPr>
        </p:nvSpPr>
        <p:spPr/>
        <p:txBody>
          <a:bodyPr>
            <a:normAutofit/>
          </a:bodyPr>
          <a:lstStyle/>
          <a:p>
            <a:pPr hangingPunct="0">
              <a:buNone/>
            </a:pPr>
            <a:endParaRPr lang="en-US" sz="3000" dirty="0" smtClean="0">
              <a:solidFill>
                <a:srgbClr val="FF0000"/>
              </a:solidFill>
            </a:endParaRPr>
          </a:p>
          <a:p>
            <a:pPr hangingPunct="0">
              <a:buNone/>
            </a:pPr>
            <a:r>
              <a:rPr lang="en-US" b="1" dirty="0" smtClean="0"/>
              <a:t> </a:t>
            </a:r>
            <a:endParaRPr lang="en-US" dirty="0" smtClean="0"/>
          </a:p>
          <a:p>
            <a:pPr hangingPunct="0">
              <a:buNone/>
            </a:pPr>
            <a:r>
              <a:rPr lang="en-US" dirty="0" smtClean="0"/>
              <a:t>          President              Charles Leopold</a:t>
            </a:r>
          </a:p>
          <a:p>
            <a:pPr hangingPunct="0">
              <a:buNone/>
            </a:pPr>
            <a:r>
              <a:rPr lang="en-US" dirty="0" smtClean="0"/>
              <a:t>          Chief  5                   Roy Lipscomb</a:t>
            </a:r>
          </a:p>
          <a:p>
            <a:pPr hangingPunct="0">
              <a:buNone/>
            </a:pPr>
            <a:r>
              <a:rPr lang="en-US" dirty="0" smtClean="0"/>
              <a:t> </a:t>
            </a:r>
          </a:p>
          <a:p>
            <a:pPr hangingPunct="0">
              <a:buNone/>
            </a:pPr>
            <a:r>
              <a:rPr lang="en-US" b="1" dirty="0" smtClean="0"/>
              <a:t> </a:t>
            </a:r>
            <a:endParaRPr lang="en-US" dirty="0" smtClean="0"/>
          </a:p>
          <a:p>
            <a:pPr hangingPunct="0">
              <a:buNone/>
            </a:pPr>
            <a:r>
              <a:rPr lang="en-US" b="1" dirty="0" smtClean="0"/>
              <a:t> </a:t>
            </a:r>
            <a:endParaRPr lang="en-US" dirty="0" smtClean="0"/>
          </a:p>
          <a:p>
            <a:pPr hangingPunct="0">
              <a:buNone/>
            </a:pPr>
            <a:r>
              <a:rPr lang="en-US" dirty="0" smtClean="0"/>
              <a:t>This year Company 5 purchased a new chief vehicle a 1999 Ford Explore.</a:t>
            </a:r>
          </a:p>
          <a:p>
            <a:pPr>
              <a:buNone/>
            </a:pPr>
            <a:endParaRPr lang="en-US" dirty="0"/>
          </a:p>
        </p:txBody>
      </p:sp>
    </p:spTree>
  </p:cSld>
  <p:clrMapOvr>
    <a:masterClrMapping/>
  </p:clrMapOvr>
  <p:transition advTm="10000">
    <p:wipe dir="r"/>
  </p:transition>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1999 Ford Chiefs Car</a:t>
            </a:r>
            <a:endParaRPr lang="en-US" dirty="0"/>
          </a:p>
        </p:txBody>
      </p:sp>
      <p:pic>
        <p:nvPicPr>
          <p:cNvPr id="1026" name="Picture 2" descr="C:\Users\Ccity\jim's picture\BVFD Pictures\1999 EMS Car.jpg"/>
          <p:cNvPicPr>
            <a:picLocks noGrp="1" noChangeAspect="1" noChangeArrowheads="1"/>
          </p:cNvPicPr>
          <p:nvPr>
            <p:ph idx="1"/>
          </p:nvPr>
        </p:nvPicPr>
        <p:blipFill>
          <a:blip r:embed="rId2" cstate="print"/>
          <a:srcRect/>
          <a:stretch>
            <a:fillRect/>
          </a:stretch>
        </p:blipFill>
        <p:spPr bwMode="auto">
          <a:xfrm>
            <a:off x="1432983" y="1600200"/>
            <a:ext cx="6278033" cy="4708525"/>
          </a:xfrm>
          <a:prstGeom prst="rect">
            <a:avLst/>
          </a:prstGeom>
          <a:noFill/>
        </p:spPr>
      </p:pic>
    </p:spTree>
  </p:cSld>
  <p:clrMapOvr>
    <a:masterClrMapping/>
  </p:clrMapOvr>
  <p:transition spd="med" advTm="13000">
    <p:wipe dir="r"/>
  </p:transition>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2000 Officers</a:t>
            </a:r>
            <a:endParaRPr lang="en-US" dirty="0"/>
          </a:p>
        </p:txBody>
      </p:sp>
      <p:sp>
        <p:nvSpPr>
          <p:cNvPr id="3" name="Content Placeholder 2"/>
          <p:cNvSpPr>
            <a:spLocks noGrp="1"/>
          </p:cNvSpPr>
          <p:nvPr>
            <p:ph idx="1"/>
          </p:nvPr>
        </p:nvSpPr>
        <p:spPr/>
        <p:txBody>
          <a:bodyPr>
            <a:normAutofit fontScale="77500" lnSpcReduction="20000"/>
          </a:bodyPr>
          <a:lstStyle/>
          <a:p>
            <a:pPr hangingPunct="0">
              <a:buNone/>
            </a:pPr>
            <a:endParaRPr lang="en-US" b="1" dirty="0" smtClean="0">
              <a:solidFill>
                <a:srgbClr val="FF0000"/>
              </a:solidFill>
            </a:endParaRPr>
          </a:p>
          <a:p>
            <a:pPr hangingPunct="0">
              <a:buNone/>
            </a:pPr>
            <a:endParaRPr lang="en-US" b="1" dirty="0" smtClean="0"/>
          </a:p>
          <a:p>
            <a:pPr hangingPunct="0">
              <a:buNone/>
            </a:pPr>
            <a:r>
              <a:rPr lang="en-US" b="1" dirty="0" smtClean="0"/>
              <a:t>                     PRESIDENT     Charles Leopold</a:t>
            </a:r>
            <a:endParaRPr lang="en-US" dirty="0" smtClean="0"/>
          </a:p>
          <a:p>
            <a:pPr hangingPunct="0">
              <a:buNone/>
            </a:pPr>
            <a:r>
              <a:rPr lang="en-US" b="1" dirty="0" smtClean="0"/>
              <a:t>                     Vice President  Todd Webber</a:t>
            </a:r>
          </a:p>
          <a:p>
            <a:pPr hangingPunct="0">
              <a:buNone/>
            </a:pPr>
            <a:r>
              <a:rPr lang="en-US" b="1" dirty="0" smtClean="0"/>
              <a:t>                     Past President   George Clary</a:t>
            </a:r>
            <a:endParaRPr lang="en-US" dirty="0" smtClean="0"/>
          </a:p>
          <a:p>
            <a:pPr hangingPunct="0">
              <a:buNone/>
            </a:pPr>
            <a:r>
              <a:rPr lang="en-US" b="1" dirty="0" smtClean="0"/>
              <a:t>                     Treasurer           Harry Elliot</a:t>
            </a:r>
            <a:endParaRPr lang="en-US" dirty="0" smtClean="0"/>
          </a:p>
          <a:p>
            <a:pPr hangingPunct="0">
              <a:buNone/>
            </a:pPr>
            <a:r>
              <a:rPr lang="en-US" b="1" dirty="0" smtClean="0"/>
              <a:t>                     Fin Secretary     Jim Dixon</a:t>
            </a:r>
            <a:endParaRPr lang="en-US" dirty="0" smtClean="0"/>
          </a:p>
          <a:p>
            <a:pPr hangingPunct="0">
              <a:buNone/>
            </a:pPr>
            <a:r>
              <a:rPr lang="en-US" b="1" dirty="0" smtClean="0"/>
              <a:t>                     Secretary            David Young</a:t>
            </a:r>
            <a:endParaRPr lang="en-US" dirty="0" smtClean="0"/>
          </a:p>
          <a:p>
            <a:pPr>
              <a:buNone/>
            </a:pPr>
            <a:r>
              <a:rPr lang="en-US" b="1" dirty="0" smtClean="0"/>
              <a:t>                     Chief 5                Roy Lipscomb</a:t>
            </a:r>
          </a:p>
          <a:p>
            <a:pPr>
              <a:buNone/>
            </a:pPr>
            <a:endParaRPr lang="en-US" b="1" dirty="0" smtClean="0"/>
          </a:p>
          <a:p>
            <a:pPr>
              <a:buNone/>
            </a:pPr>
            <a:r>
              <a:rPr lang="en-US" b="1" dirty="0" smtClean="0"/>
              <a:t>                                     Trustees</a:t>
            </a:r>
          </a:p>
          <a:p>
            <a:pPr>
              <a:buNone/>
            </a:pPr>
            <a:r>
              <a:rPr lang="en-US" b="1" dirty="0" smtClean="0"/>
              <a:t>           Tony Webber   Ronald Lowe   Debbie   </a:t>
            </a:r>
            <a:r>
              <a:rPr lang="en-US" b="1" dirty="0" err="1" smtClean="0"/>
              <a:t>Fauble</a:t>
            </a:r>
            <a:r>
              <a:rPr lang="en-US" b="1" dirty="0" smtClean="0"/>
              <a:t> </a:t>
            </a:r>
          </a:p>
          <a:p>
            <a:pPr>
              <a:buNone/>
            </a:pPr>
            <a:r>
              <a:rPr lang="en-US" b="1" dirty="0" smtClean="0"/>
              <a:t>                      Kenneth </a:t>
            </a:r>
            <a:r>
              <a:rPr lang="en-US" b="1" dirty="0" err="1" smtClean="0"/>
              <a:t>Fauble</a:t>
            </a:r>
            <a:r>
              <a:rPr lang="en-US" b="1" dirty="0" smtClean="0"/>
              <a:t>   Jeff Simons</a:t>
            </a:r>
            <a:endParaRPr lang="en-US" dirty="0"/>
          </a:p>
        </p:txBody>
      </p:sp>
    </p:spTree>
  </p:cSld>
  <p:clrMapOvr>
    <a:masterClrMapping/>
  </p:clrMapOvr>
  <p:transition advTm="12000">
    <p:wipe dir="d"/>
  </p:transition>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2001 Officers</a:t>
            </a:r>
            <a:endParaRPr lang="en-US" dirty="0"/>
          </a:p>
        </p:txBody>
      </p:sp>
      <p:sp>
        <p:nvSpPr>
          <p:cNvPr id="3" name="Content Placeholder 2"/>
          <p:cNvSpPr>
            <a:spLocks noGrp="1"/>
          </p:cNvSpPr>
          <p:nvPr>
            <p:ph idx="1"/>
          </p:nvPr>
        </p:nvSpPr>
        <p:spPr/>
        <p:txBody>
          <a:bodyPr/>
          <a:lstStyle/>
          <a:p>
            <a:pPr hangingPunct="0">
              <a:buNone/>
            </a:pPr>
            <a:endParaRPr lang="en-US" dirty="0" smtClean="0">
              <a:solidFill>
                <a:srgbClr val="FF0000"/>
              </a:solidFill>
            </a:endParaRPr>
          </a:p>
          <a:p>
            <a:pPr hangingPunct="0">
              <a:buNone/>
            </a:pPr>
            <a:r>
              <a:rPr lang="en-US" b="1" dirty="0" smtClean="0"/>
              <a:t>               President               Charles Leopold</a:t>
            </a:r>
            <a:endParaRPr lang="en-US" dirty="0" smtClean="0"/>
          </a:p>
          <a:p>
            <a:pPr hangingPunct="0">
              <a:buNone/>
            </a:pPr>
            <a:r>
              <a:rPr lang="en-US" b="1" dirty="0" smtClean="0"/>
              <a:t>               Vice President      Todd Webber</a:t>
            </a:r>
            <a:endParaRPr lang="en-US" dirty="0" smtClean="0"/>
          </a:p>
          <a:p>
            <a:pPr hangingPunct="0">
              <a:buNone/>
            </a:pPr>
            <a:r>
              <a:rPr lang="en-US" b="1" dirty="0" smtClean="0"/>
              <a:t>               Treasurer               Harry Elliot </a:t>
            </a:r>
            <a:endParaRPr lang="en-US" dirty="0" smtClean="0"/>
          </a:p>
          <a:p>
            <a:pPr hangingPunct="0">
              <a:buNone/>
            </a:pPr>
            <a:r>
              <a:rPr lang="en-US" b="1" dirty="0" smtClean="0"/>
              <a:t>               Secretary                Lyndi Carter D’Amico</a:t>
            </a:r>
            <a:endParaRPr lang="en-US" dirty="0" smtClean="0"/>
          </a:p>
          <a:p>
            <a:pPr hangingPunct="0">
              <a:buNone/>
            </a:pPr>
            <a:r>
              <a:rPr lang="en-US" b="1" dirty="0" smtClean="0"/>
              <a:t>               Fin Secretary         Jim Dixon</a:t>
            </a:r>
            <a:endParaRPr lang="en-US" dirty="0" smtClean="0"/>
          </a:p>
          <a:p>
            <a:pPr hangingPunct="0">
              <a:buNone/>
            </a:pPr>
            <a:r>
              <a:rPr lang="en-US" b="1" dirty="0" smtClean="0"/>
              <a:t>               Chief  5                   Roy Lipscomb</a:t>
            </a:r>
            <a:endParaRPr lang="en-US" dirty="0" smtClean="0"/>
          </a:p>
          <a:p>
            <a:endParaRPr lang="en-US" dirty="0"/>
          </a:p>
        </p:txBody>
      </p:sp>
    </p:spTree>
  </p:cSld>
  <p:clrMapOvr>
    <a:masterClrMapping/>
  </p:clrMapOvr>
  <p:transition advTm="12000">
    <p:dissolve/>
  </p:transition>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2002</a:t>
            </a:r>
            <a:endParaRPr lang="en-US" dirty="0"/>
          </a:p>
        </p:txBody>
      </p:sp>
      <p:sp>
        <p:nvSpPr>
          <p:cNvPr id="3" name="Content Placeholder 2"/>
          <p:cNvSpPr>
            <a:spLocks noGrp="1"/>
          </p:cNvSpPr>
          <p:nvPr>
            <p:ph idx="1"/>
          </p:nvPr>
        </p:nvSpPr>
        <p:spPr>
          <a:xfrm>
            <a:off x="457200" y="1143000"/>
            <a:ext cx="8229600" cy="5562600"/>
          </a:xfrm>
        </p:spPr>
        <p:txBody>
          <a:bodyPr>
            <a:normAutofit fontScale="70000" lnSpcReduction="20000"/>
          </a:bodyPr>
          <a:lstStyle/>
          <a:p>
            <a:pPr hangingPunct="0">
              <a:buNone/>
            </a:pPr>
            <a:endParaRPr lang="en-US" sz="4200" b="1" dirty="0" smtClean="0">
              <a:solidFill>
                <a:srgbClr val="FF0000"/>
              </a:solidFill>
            </a:endParaRPr>
          </a:p>
          <a:p>
            <a:pPr hangingPunct="0">
              <a:buNone/>
            </a:pPr>
            <a:r>
              <a:rPr lang="en-US" dirty="0" smtClean="0"/>
              <a:t>26 Members are fitted for Class A uniforms.</a:t>
            </a:r>
          </a:p>
          <a:p>
            <a:pPr hangingPunct="0">
              <a:buNone/>
            </a:pPr>
            <a:r>
              <a:rPr lang="en-US" dirty="0" smtClean="0"/>
              <a:t> </a:t>
            </a:r>
          </a:p>
          <a:p>
            <a:pPr hangingPunct="0">
              <a:buNone/>
            </a:pPr>
            <a:r>
              <a:rPr lang="en-US" dirty="0" smtClean="0"/>
              <a:t>Engine 51 has Rescue Equipment installed and all drivers are trained on the equipment.</a:t>
            </a:r>
          </a:p>
          <a:p>
            <a:pPr hangingPunct="0">
              <a:buNone/>
            </a:pPr>
            <a:endParaRPr lang="en-US" dirty="0" smtClean="0">
              <a:solidFill>
                <a:srgbClr val="FF0000"/>
              </a:solidFill>
            </a:endParaRPr>
          </a:p>
          <a:p>
            <a:pPr hangingPunct="0">
              <a:buNone/>
            </a:pPr>
            <a:r>
              <a:rPr lang="en-US" b="1" dirty="0" smtClean="0"/>
              <a:t> </a:t>
            </a:r>
            <a:endParaRPr lang="en-US" dirty="0" smtClean="0"/>
          </a:p>
          <a:p>
            <a:pPr hangingPunct="0">
              <a:buNone/>
            </a:pPr>
            <a:r>
              <a:rPr lang="en-US" b="1" dirty="0" smtClean="0"/>
              <a:t>                             President               George Clary</a:t>
            </a:r>
            <a:endParaRPr lang="en-US" dirty="0" smtClean="0"/>
          </a:p>
          <a:p>
            <a:pPr hangingPunct="0">
              <a:buNone/>
            </a:pPr>
            <a:r>
              <a:rPr lang="en-US" b="1" dirty="0" smtClean="0"/>
              <a:t>                             Vice President       Tony Webber</a:t>
            </a:r>
            <a:endParaRPr lang="en-US" dirty="0" smtClean="0"/>
          </a:p>
          <a:p>
            <a:pPr hangingPunct="0">
              <a:buNone/>
            </a:pPr>
            <a:r>
              <a:rPr lang="en-US" b="1" dirty="0" smtClean="0"/>
              <a:t>                             Treasurer                Harry Elliott</a:t>
            </a:r>
            <a:endParaRPr lang="en-US" dirty="0" smtClean="0"/>
          </a:p>
          <a:p>
            <a:pPr hangingPunct="0">
              <a:buNone/>
            </a:pPr>
            <a:r>
              <a:rPr lang="en-US" b="1" dirty="0" smtClean="0"/>
              <a:t>                             Fin Secretary         Dave Young  </a:t>
            </a:r>
            <a:endParaRPr lang="en-US" dirty="0" smtClean="0"/>
          </a:p>
          <a:p>
            <a:pPr hangingPunct="0">
              <a:buNone/>
            </a:pPr>
            <a:r>
              <a:rPr lang="en-US" b="1" dirty="0" smtClean="0"/>
              <a:t>                             Secretary                Lyndi Carter D’Amico</a:t>
            </a:r>
            <a:endParaRPr lang="en-US" dirty="0" smtClean="0"/>
          </a:p>
          <a:p>
            <a:pPr hangingPunct="0">
              <a:buNone/>
            </a:pPr>
            <a:r>
              <a:rPr lang="en-US" b="1" dirty="0" smtClean="0"/>
              <a:t>                             Chief    5                 Roy Lipscomb</a:t>
            </a:r>
            <a:endParaRPr lang="en-US" dirty="0" smtClean="0"/>
          </a:p>
          <a:p>
            <a:pPr hangingPunct="0">
              <a:buNone/>
            </a:pPr>
            <a:r>
              <a:rPr lang="en-US" b="1" dirty="0" smtClean="0"/>
              <a:t>                             Chief 5-1                 Wade Watson</a:t>
            </a:r>
            <a:endParaRPr lang="en-US" dirty="0" smtClean="0"/>
          </a:p>
          <a:p>
            <a:pPr hangingPunct="0">
              <a:buNone/>
            </a:pPr>
            <a:r>
              <a:rPr lang="en-US" b="1" dirty="0" smtClean="0"/>
              <a:t>                             Chief 5-2                 Todd Webber</a:t>
            </a:r>
            <a:endParaRPr lang="en-US" dirty="0" smtClean="0"/>
          </a:p>
          <a:p>
            <a:pPr hangingPunct="0">
              <a:buNone/>
            </a:pPr>
            <a:r>
              <a:rPr lang="en-US" b="1" dirty="0" smtClean="0"/>
              <a:t>                             Chief 5-3                 Harry Elliott</a:t>
            </a:r>
            <a:endParaRPr lang="en-US" dirty="0" smtClean="0"/>
          </a:p>
          <a:p>
            <a:pPr hangingPunct="0">
              <a:buNone/>
            </a:pPr>
            <a:r>
              <a:rPr lang="en-US" dirty="0" smtClean="0"/>
              <a:t> </a:t>
            </a:r>
          </a:p>
          <a:p>
            <a:endParaRPr lang="en-US" dirty="0"/>
          </a:p>
        </p:txBody>
      </p:sp>
    </p:spTree>
  </p:cSld>
  <p:clrMapOvr>
    <a:masterClrMapping/>
  </p:clrMapOvr>
  <p:transition spd="slow" advTm="12000">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29</a:t>
            </a:r>
            <a:r>
              <a:rPr lang="en-US" baseline="30000" dirty="0" smtClean="0"/>
              <a:t>th</a:t>
            </a:r>
            <a:r>
              <a:rPr lang="en-US" dirty="0" smtClean="0"/>
              <a:t> June 1917</a:t>
            </a:r>
            <a:endParaRPr lang="en-US" dirty="0"/>
          </a:p>
        </p:txBody>
      </p:sp>
      <p:sp>
        <p:nvSpPr>
          <p:cNvPr id="3" name="Content Placeholder 2"/>
          <p:cNvSpPr>
            <a:spLocks noGrp="1"/>
          </p:cNvSpPr>
          <p:nvPr>
            <p:ph idx="4294967295"/>
          </p:nvPr>
        </p:nvSpPr>
        <p:spPr>
          <a:xfrm>
            <a:off x="0" y="1600200"/>
            <a:ext cx="8229600" cy="4708525"/>
          </a:xfrm>
        </p:spPr>
        <p:txBody>
          <a:bodyPr/>
          <a:lstStyle/>
          <a:p>
            <a:endParaRPr lang="en-US" dirty="0" smtClean="0"/>
          </a:p>
          <a:p>
            <a:pPr>
              <a:buNone/>
            </a:pPr>
            <a:r>
              <a:rPr lang="en-US" b="1" dirty="0" smtClean="0">
                <a:solidFill>
                  <a:schemeClr val="accent6">
                    <a:lumMod val="75000"/>
                  </a:schemeClr>
                </a:solidFill>
              </a:rPr>
              <a:t>     </a:t>
            </a:r>
            <a:r>
              <a:rPr lang="en-US" sz="4000" dirty="0" smtClean="0"/>
              <a:t>The </a:t>
            </a:r>
            <a:r>
              <a:rPr lang="en-US" sz="4000" dirty="0"/>
              <a:t>Company </a:t>
            </a:r>
            <a:r>
              <a:rPr lang="en-US" sz="4000" dirty="0" smtClean="0"/>
              <a:t>is </a:t>
            </a:r>
            <a:r>
              <a:rPr lang="en-US" sz="4000" dirty="0"/>
              <a:t>incorporated as the Brunswick Volunteer Fire Company of Frederick County, Maryland, a non-profit, non-stock </a:t>
            </a:r>
            <a:r>
              <a:rPr lang="en-US" sz="4000" dirty="0" smtClean="0"/>
              <a:t>corporation. The first out of Frederick City fire companies.</a:t>
            </a:r>
            <a:endParaRPr lang="en-US" sz="4000" dirty="0"/>
          </a:p>
          <a:p>
            <a:endParaRPr lang="en-US" dirty="0"/>
          </a:p>
        </p:txBody>
      </p:sp>
    </p:spTree>
  </p:cSld>
  <p:clrMapOvr>
    <a:masterClrMapping/>
  </p:clrMapOvr>
  <p:transition advTm="8000"/>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George R Clary President 2002</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9800" y="1524000"/>
            <a:ext cx="4724400" cy="5334000"/>
          </a:xfrm>
          <a:prstGeom prst="rect">
            <a:avLst/>
          </a:prstGeom>
        </p:spPr>
      </p:pic>
    </p:spTree>
    <p:extLst>
      <p:ext uri="{BB962C8B-B14F-4D97-AF65-F5344CB8AC3E}">
        <p14:creationId xmlns:p14="http://schemas.microsoft.com/office/powerpoint/2010/main" val="523708740"/>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Members in their new Class A uniforms 2002</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9200" y="1905000"/>
            <a:ext cx="6858000" cy="4495800"/>
          </a:xfrm>
        </p:spPr>
      </p:pic>
    </p:spTree>
    <p:extLst>
      <p:ext uri="{BB962C8B-B14F-4D97-AF65-F5344CB8AC3E}">
        <p14:creationId xmlns:p14="http://schemas.microsoft.com/office/powerpoint/2010/main" val="3036835211"/>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BVFD members with their new class a uniforms</a:t>
            </a:r>
            <a:endParaRPr lang="en-US" dirty="0"/>
          </a:p>
        </p:txBody>
      </p:sp>
      <p:pic>
        <p:nvPicPr>
          <p:cNvPr id="3074" name="Picture 2" descr="Image may contain: 8 people, people standing and outdo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676400"/>
            <a:ext cx="8001000" cy="510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3437509"/>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2003</a:t>
            </a:r>
            <a:endParaRPr lang="en-US" dirty="0"/>
          </a:p>
        </p:txBody>
      </p:sp>
      <p:sp>
        <p:nvSpPr>
          <p:cNvPr id="3" name="Content Placeholder 2"/>
          <p:cNvSpPr>
            <a:spLocks noGrp="1"/>
          </p:cNvSpPr>
          <p:nvPr>
            <p:ph idx="1"/>
          </p:nvPr>
        </p:nvSpPr>
        <p:spPr>
          <a:xfrm>
            <a:off x="457200" y="1295400"/>
            <a:ext cx="8229600" cy="5486400"/>
          </a:xfrm>
        </p:spPr>
        <p:txBody>
          <a:bodyPr>
            <a:normAutofit fontScale="77500" lnSpcReduction="20000"/>
          </a:bodyPr>
          <a:lstStyle/>
          <a:p>
            <a:pPr hangingPunct="0">
              <a:buNone/>
            </a:pPr>
            <a:endParaRPr lang="en-US" b="1" dirty="0" smtClean="0">
              <a:solidFill>
                <a:srgbClr val="FF0000"/>
              </a:solidFill>
            </a:endParaRPr>
          </a:p>
          <a:p>
            <a:pPr hangingPunct="0">
              <a:buNone/>
            </a:pPr>
            <a:endParaRPr lang="en-US" dirty="0" smtClean="0"/>
          </a:p>
          <a:p>
            <a:pPr hangingPunct="0">
              <a:buNone/>
            </a:pPr>
            <a:r>
              <a:rPr lang="en-US" b="1" dirty="0" smtClean="0"/>
              <a:t>                              President           George Clary</a:t>
            </a:r>
            <a:endParaRPr lang="en-US" dirty="0" smtClean="0"/>
          </a:p>
          <a:p>
            <a:pPr hangingPunct="0">
              <a:buNone/>
            </a:pPr>
            <a:r>
              <a:rPr lang="en-US" b="1" dirty="0" smtClean="0"/>
              <a:t>                              V President       Tony Webber  </a:t>
            </a:r>
            <a:endParaRPr lang="en-US" dirty="0" smtClean="0"/>
          </a:p>
          <a:p>
            <a:pPr hangingPunct="0">
              <a:buNone/>
            </a:pPr>
            <a:r>
              <a:rPr lang="en-US" b="1" dirty="0" smtClean="0"/>
              <a:t>                              Treasurer           Marilyn McKenzie</a:t>
            </a:r>
            <a:endParaRPr lang="en-US" dirty="0" smtClean="0"/>
          </a:p>
          <a:p>
            <a:pPr hangingPunct="0">
              <a:buNone/>
            </a:pPr>
            <a:r>
              <a:rPr lang="en-US" b="1" dirty="0" smtClean="0"/>
              <a:t>                              Fin Secretary     Dave Young</a:t>
            </a:r>
            <a:endParaRPr lang="en-US" dirty="0" smtClean="0"/>
          </a:p>
          <a:p>
            <a:pPr hangingPunct="0">
              <a:buNone/>
            </a:pPr>
            <a:r>
              <a:rPr lang="en-US" b="1" dirty="0" smtClean="0"/>
              <a:t>                              Secretary            Lyndi Carter D’Amico</a:t>
            </a:r>
            <a:endParaRPr lang="en-US" dirty="0" smtClean="0"/>
          </a:p>
          <a:p>
            <a:pPr hangingPunct="0">
              <a:buNone/>
            </a:pPr>
            <a:r>
              <a:rPr lang="en-US" b="1" dirty="0" smtClean="0"/>
              <a:t>                              Chief   5              Roy Lipscomb</a:t>
            </a:r>
            <a:endParaRPr lang="en-US" dirty="0" smtClean="0"/>
          </a:p>
          <a:p>
            <a:pPr hangingPunct="0">
              <a:buNone/>
            </a:pPr>
            <a:r>
              <a:rPr lang="en-US" b="1" dirty="0" smtClean="0"/>
              <a:t> </a:t>
            </a:r>
            <a:endParaRPr lang="en-US" dirty="0" smtClean="0"/>
          </a:p>
          <a:p>
            <a:pPr hangingPunct="0">
              <a:buNone/>
            </a:pPr>
            <a:r>
              <a:rPr lang="en-US" b="1" dirty="0" smtClean="0"/>
              <a:t>      Annual Gun Calendar is started this year with Brunswick, </a:t>
            </a:r>
            <a:r>
              <a:rPr lang="en-US" b="1" dirty="0" err="1" smtClean="0"/>
              <a:t>Wolfsville</a:t>
            </a:r>
            <a:r>
              <a:rPr lang="en-US" b="1" dirty="0" smtClean="0"/>
              <a:t>, Jefferson and Emmittsburg going together on this project. Later </a:t>
            </a:r>
            <a:r>
              <a:rPr lang="en-US" b="1" dirty="0" err="1" smtClean="0"/>
              <a:t>Wolfsville</a:t>
            </a:r>
            <a:r>
              <a:rPr lang="en-US" b="1" dirty="0" smtClean="0"/>
              <a:t> and Jefferson </a:t>
            </a:r>
            <a:r>
              <a:rPr lang="en-US" b="1" dirty="0" err="1" smtClean="0"/>
              <a:t>Droped</a:t>
            </a:r>
            <a:r>
              <a:rPr lang="en-US" b="1" dirty="0" smtClean="0"/>
              <a:t> out.</a:t>
            </a:r>
            <a:endParaRPr lang="en-US" dirty="0" smtClean="0"/>
          </a:p>
          <a:p>
            <a:pPr hangingPunct="0">
              <a:buNone/>
            </a:pPr>
            <a:r>
              <a:rPr lang="en-US" b="1" dirty="0" smtClean="0"/>
              <a:t> </a:t>
            </a:r>
            <a:endParaRPr lang="en-US" dirty="0" smtClean="0"/>
          </a:p>
          <a:p>
            <a:pPr hangingPunct="0">
              <a:buNone/>
            </a:pPr>
            <a:r>
              <a:rPr lang="en-US" b="1" dirty="0" smtClean="0">
                <a:solidFill>
                  <a:srgbClr val="FF0000"/>
                </a:solidFill>
              </a:rPr>
              <a:t>       </a:t>
            </a:r>
            <a:r>
              <a:rPr lang="en-US" b="1" dirty="0" smtClean="0">
                <a:solidFill>
                  <a:schemeClr val="bg1"/>
                </a:solidFill>
              </a:rPr>
              <a:t>9/17/2003</a:t>
            </a:r>
            <a:endParaRPr lang="en-US" dirty="0" smtClean="0">
              <a:solidFill>
                <a:schemeClr val="bg1"/>
              </a:solidFill>
            </a:endParaRPr>
          </a:p>
          <a:p>
            <a:pPr hangingPunct="0">
              <a:buNone/>
            </a:pPr>
            <a:r>
              <a:rPr lang="en-US" dirty="0" smtClean="0"/>
              <a:t>       Motion made to purchase the Old American LaFrance    engine back from Leonard King and restore.</a:t>
            </a:r>
          </a:p>
          <a:p>
            <a:endParaRPr lang="en-US" dirty="0"/>
          </a:p>
        </p:txBody>
      </p:sp>
    </p:spTree>
  </p:cSld>
  <p:clrMapOvr>
    <a:masterClrMapping/>
  </p:clrMapOvr>
  <p:transition advTm="12000">
    <p:dissolve/>
  </p:transition>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2004 Officers</a:t>
            </a:r>
            <a:endParaRPr lang="en-US" dirty="0"/>
          </a:p>
        </p:txBody>
      </p:sp>
      <p:sp>
        <p:nvSpPr>
          <p:cNvPr id="3" name="Content Placeholder 2"/>
          <p:cNvSpPr>
            <a:spLocks noGrp="1"/>
          </p:cNvSpPr>
          <p:nvPr>
            <p:ph idx="1"/>
          </p:nvPr>
        </p:nvSpPr>
        <p:spPr/>
        <p:txBody>
          <a:bodyPr>
            <a:normAutofit fontScale="92500" lnSpcReduction="20000"/>
          </a:bodyPr>
          <a:lstStyle/>
          <a:p>
            <a:pPr hangingPunct="0">
              <a:buNone/>
            </a:pPr>
            <a:endParaRPr lang="en-US" b="1" dirty="0" smtClean="0">
              <a:solidFill>
                <a:srgbClr val="FF0000"/>
              </a:solidFill>
            </a:endParaRPr>
          </a:p>
          <a:p>
            <a:pPr hangingPunct="0">
              <a:buNone/>
            </a:pPr>
            <a:endParaRPr lang="en-US" dirty="0" smtClean="0">
              <a:solidFill>
                <a:srgbClr val="FF0000"/>
              </a:solidFill>
            </a:endParaRPr>
          </a:p>
          <a:p>
            <a:pPr hangingPunct="0">
              <a:buNone/>
            </a:pPr>
            <a:r>
              <a:rPr lang="en-US" b="1" dirty="0" smtClean="0"/>
              <a:t>                President              George Clary</a:t>
            </a:r>
            <a:endParaRPr lang="en-US" dirty="0" smtClean="0"/>
          </a:p>
          <a:p>
            <a:pPr hangingPunct="0">
              <a:buNone/>
            </a:pPr>
            <a:r>
              <a:rPr lang="en-US" b="1" dirty="0" smtClean="0"/>
              <a:t>                V President          Tony Webber  </a:t>
            </a:r>
            <a:endParaRPr lang="en-US" dirty="0" smtClean="0"/>
          </a:p>
          <a:p>
            <a:pPr hangingPunct="0">
              <a:buNone/>
            </a:pPr>
            <a:r>
              <a:rPr lang="en-US" b="1" dirty="0" smtClean="0"/>
              <a:t>                Treasurer              Marilyn McKenzie</a:t>
            </a:r>
            <a:endParaRPr lang="en-US" dirty="0" smtClean="0"/>
          </a:p>
          <a:p>
            <a:pPr hangingPunct="0">
              <a:buNone/>
            </a:pPr>
            <a:r>
              <a:rPr lang="en-US" b="1" dirty="0" smtClean="0"/>
              <a:t>                Fin Secretary        Dave Young</a:t>
            </a:r>
            <a:endParaRPr lang="en-US" dirty="0" smtClean="0"/>
          </a:p>
          <a:p>
            <a:pPr hangingPunct="0">
              <a:buNone/>
            </a:pPr>
            <a:r>
              <a:rPr lang="en-US" b="1" dirty="0" smtClean="0"/>
              <a:t>                Secretary               Lyndi Carter D’Amico</a:t>
            </a:r>
            <a:endParaRPr lang="en-US" dirty="0" smtClean="0"/>
          </a:p>
          <a:p>
            <a:pPr hangingPunct="0">
              <a:buNone/>
            </a:pPr>
            <a:r>
              <a:rPr lang="en-US" b="1" dirty="0" smtClean="0"/>
              <a:t>                Chief   5                 Roy Lipscomb</a:t>
            </a:r>
            <a:endParaRPr lang="en-US" dirty="0" smtClean="0"/>
          </a:p>
          <a:p>
            <a:pPr hangingPunct="0">
              <a:buNone/>
            </a:pPr>
            <a:r>
              <a:rPr lang="en-US" b="1" dirty="0" smtClean="0"/>
              <a:t>                Chief 5-1                Wade Watson</a:t>
            </a:r>
            <a:endParaRPr lang="en-US" dirty="0" smtClean="0"/>
          </a:p>
          <a:p>
            <a:pPr hangingPunct="0">
              <a:buNone/>
            </a:pPr>
            <a:r>
              <a:rPr lang="en-US" b="1" dirty="0" smtClean="0"/>
              <a:t>                Chief 5-2                Todd Webber</a:t>
            </a:r>
            <a:endParaRPr lang="en-US" dirty="0" smtClean="0"/>
          </a:p>
          <a:p>
            <a:pPr hangingPunct="0">
              <a:buNone/>
            </a:pPr>
            <a:r>
              <a:rPr lang="en-US" b="1" dirty="0" smtClean="0"/>
              <a:t>                Chief 5-3                George Houser</a:t>
            </a:r>
            <a:endParaRPr lang="en-US" dirty="0" smtClean="0"/>
          </a:p>
          <a:p>
            <a:endParaRPr lang="en-US" dirty="0"/>
          </a:p>
        </p:txBody>
      </p:sp>
    </p:spTree>
  </p:cSld>
  <p:clrMapOvr>
    <a:masterClrMapping/>
  </p:clrMapOvr>
  <p:transition advTm="12000">
    <p:wipe dir="d"/>
  </p:transition>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2004</a:t>
            </a:r>
            <a:endParaRPr lang="en-US" dirty="0"/>
          </a:p>
        </p:txBody>
      </p:sp>
      <p:sp>
        <p:nvSpPr>
          <p:cNvPr id="3" name="Content Placeholder 2"/>
          <p:cNvSpPr>
            <a:spLocks noGrp="1"/>
          </p:cNvSpPr>
          <p:nvPr>
            <p:ph idx="1"/>
          </p:nvPr>
        </p:nvSpPr>
        <p:spPr/>
        <p:txBody>
          <a:bodyPr>
            <a:normAutofit fontScale="92500" lnSpcReduction="20000"/>
          </a:bodyPr>
          <a:lstStyle/>
          <a:p>
            <a:pPr hangingPunct="0">
              <a:buNone/>
            </a:pPr>
            <a:r>
              <a:rPr lang="en-US" dirty="0" smtClean="0"/>
              <a:t>     </a:t>
            </a:r>
            <a:r>
              <a:rPr lang="en-US" sz="3000" dirty="0" smtClean="0"/>
              <a:t>Brunswick Volunteer Fire Company repurchased for the sum of $20,000 from Leonard King the 1922 American LaFrance pumper sold to Leonard King in 1969. This engine was the first motorized piece of equipment for the Brunswick Volunteer Fire Company. It is now going through the stages of being restored completely by </a:t>
            </a:r>
            <a:r>
              <a:rPr lang="en-US" sz="3000" b="1" dirty="0" smtClean="0">
                <a:solidFill>
                  <a:srgbClr val="FFFF00"/>
                </a:solidFill>
              </a:rPr>
              <a:t>Wade Watson </a:t>
            </a:r>
            <a:r>
              <a:rPr lang="en-US" sz="3000" dirty="0" smtClean="0"/>
              <a:t>and committee. </a:t>
            </a:r>
          </a:p>
          <a:p>
            <a:pPr hangingPunct="0">
              <a:buNone/>
            </a:pPr>
            <a:r>
              <a:rPr lang="en-US" sz="3000" b="1" dirty="0" smtClean="0">
                <a:solidFill>
                  <a:schemeClr val="bg1"/>
                </a:solidFill>
              </a:rPr>
              <a:t>     </a:t>
            </a:r>
            <a:r>
              <a:rPr lang="en-US" sz="3000" b="1" dirty="0" smtClean="0">
                <a:solidFill>
                  <a:srgbClr val="FFFF00"/>
                </a:solidFill>
              </a:rPr>
              <a:t>Wade</a:t>
            </a:r>
            <a:r>
              <a:rPr lang="en-US" sz="3000" dirty="0" smtClean="0"/>
              <a:t> has put his heart  into the rehab of this antique and is doing a very good job.</a:t>
            </a:r>
          </a:p>
          <a:p>
            <a:pPr hangingPunct="0">
              <a:buNone/>
            </a:pPr>
            <a:r>
              <a:rPr lang="en-US" dirty="0" smtClean="0"/>
              <a:t> </a:t>
            </a:r>
          </a:p>
          <a:p>
            <a:endParaRPr lang="en-US" dirty="0"/>
          </a:p>
        </p:txBody>
      </p:sp>
    </p:spTree>
  </p:cSld>
  <p:clrMapOvr>
    <a:masterClrMapping/>
  </p:clrMapOvr>
  <p:transition advTm="25000">
    <p:randomBar dir="vert"/>
  </p:transition>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1922 LaFrance</a:t>
            </a:r>
            <a:endParaRPr lang="en-US" dirty="0"/>
          </a:p>
        </p:txBody>
      </p:sp>
      <p:pic>
        <p:nvPicPr>
          <p:cNvPr id="1026" name="Picture 2"/>
          <p:cNvPicPr>
            <a:picLocks noGrp="1" noChangeAspect="1" noChangeArrowheads="1"/>
          </p:cNvPicPr>
          <p:nvPr>
            <p:ph idx="1"/>
          </p:nvPr>
        </p:nvPicPr>
        <p:blipFill>
          <a:blip r:embed="rId2" cstate="print"/>
          <a:srcRect/>
          <a:stretch>
            <a:fillRect/>
          </a:stretch>
        </p:blipFill>
        <p:spPr bwMode="auto">
          <a:xfrm>
            <a:off x="904992" y="1600200"/>
            <a:ext cx="7334016" cy="4708525"/>
          </a:xfrm>
          <a:prstGeom prst="rect">
            <a:avLst/>
          </a:prstGeom>
          <a:noFill/>
          <a:ln w="9525">
            <a:noFill/>
            <a:miter lim="800000"/>
            <a:headEnd/>
            <a:tailEnd/>
          </a:ln>
        </p:spPr>
      </p:pic>
    </p:spTree>
  </p:cSld>
  <p:clrMapOvr>
    <a:masterClrMapping/>
  </p:clrMapOvr>
  <p:transition advTm="14000"/>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solidFill>
                  <a:srgbClr val="FF0000"/>
                </a:solidFill>
              </a:rPr>
              <a:t>1922 LaFrance on its way home</a:t>
            </a:r>
            <a:br>
              <a:rPr lang="en-US" sz="2800" dirty="0" smtClean="0">
                <a:solidFill>
                  <a:srgbClr val="FF0000"/>
                </a:solidFill>
              </a:rPr>
            </a:br>
            <a:r>
              <a:rPr lang="en-US" sz="2800" dirty="0" smtClean="0">
                <a:solidFill>
                  <a:srgbClr val="FF0000"/>
                </a:solidFill>
              </a:rPr>
              <a:t>Hot Dog Driving and Wade riding</a:t>
            </a:r>
            <a:endParaRPr lang="en-US" sz="2800" dirty="0">
              <a:solidFill>
                <a:srgbClr val="FF0000"/>
              </a:solidFill>
            </a:endParaRPr>
          </a:p>
        </p:txBody>
      </p:sp>
      <p:pic>
        <p:nvPicPr>
          <p:cNvPr id="95234" name="Picture 2" descr="C:\Users\Ccity\jim's picture\LaFrance Wade and Hot Dog.jpg"/>
          <p:cNvPicPr>
            <a:picLocks noGrp="1" noChangeAspect="1" noChangeArrowheads="1"/>
          </p:cNvPicPr>
          <p:nvPr>
            <p:ph idx="1"/>
          </p:nvPr>
        </p:nvPicPr>
        <p:blipFill>
          <a:blip r:embed="rId2" cstate="print"/>
          <a:srcRect/>
          <a:stretch>
            <a:fillRect/>
          </a:stretch>
        </p:blipFill>
        <p:spPr bwMode="auto">
          <a:xfrm>
            <a:off x="1447800" y="1524000"/>
            <a:ext cx="6172200" cy="4696343"/>
          </a:xfrm>
          <a:prstGeom prst="rect">
            <a:avLst/>
          </a:prstGeom>
          <a:noFill/>
        </p:spPr>
      </p:pic>
    </p:spTree>
  </p:cSld>
  <p:clrMapOvr>
    <a:masterClrMapping/>
  </p:clrMapOvr>
  <p:transition advTm="12000"/>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2005 Officers</a:t>
            </a:r>
            <a:endParaRPr lang="en-US" dirty="0"/>
          </a:p>
        </p:txBody>
      </p:sp>
      <p:sp>
        <p:nvSpPr>
          <p:cNvPr id="3" name="Content Placeholder 2"/>
          <p:cNvSpPr>
            <a:spLocks noGrp="1"/>
          </p:cNvSpPr>
          <p:nvPr>
            <p:ph idx="1"/>
          </p:nvPr>
        </p:nvSpPr>
        <p:spPr/>
        <p:txBody>
          <a:bodyPr>
            <a:normAutofit/>
          </a:bodyPr>
          <a:lstStyle/>
          <a:p>
            <a:pPr hangingPunct="0">
              <a:buNone/>
            </a:pPr>
            <a:endParaRPr lang="en-US" b="1" dirty="0" smtClean="0">
              <a:solidFill>
                <a:srgbClr val="FF0000"/>
              </a:solidFill>
            </a:endParaRPr>
          </a:p>
          <a:p>
            <a:pPr hangingPunct="0">
              <a:buNone/>
            </a:pPr>
            <a:endParaRPr lang="en-US" dirty="0" smtClean="0">
              <a:solidFill>
                <a:srgbClr val="FF0000"/>
              </a:solidFill>
            </a:endParaRPr>
          </a:p>
          <a:p>
            <a:pPr hangingPunct="0">
              <a:buNone/>
            </a:pPr>
            <a:r>
              <a:rPr lang="en-US" b="1" dirty="0" smtClean="0"/>
              <a:t>           President               George Clary</a:t>
            </a:r>
            <a:endParaRPr lang="en-US" dirty="0" smtClean="0"/>
          </a:p>
          <a:p>
            <a:pPr hangingPunct="0">
              <a:buNone/>
            </a:pPr>
            <a:r>
              <a:rPr lang="en-US" b="1" dirty="0" smtClean="0"/>
              <a:t>           Vice President      Tony Webber  </a:t>
            </a:r>
            <a:endParaRPr lang="en-US" dirty="0" smtClean="0"/>
          </a:p>
          <a:p>
            <a:pPr hangingPunct="0">
              <a:buNone/>
            </a:pPr>
            <a:r>
              <a:rPr lang="en-US" b="1" dirty="0" smtClean="0"/>
              <a:t>           Treasurer               Marilyn McKenzie</a:t>
            </a:r>
            <a:endParaRPr lang="en-US" dirty="0" smtClean="0"/>
          </a:p>
          <a:p>
            <a:pPr hangingPunct="0">
              <a:buNone/>
            </a:pPr>
            <a:r>
              <a:rPr lang="en-US" b="1" dirty="0" smtClean="0"/>
              <a:t>            Fin Secretary        Dave Young</a:t>
            </a:r>
            <a:endParaRPr lang="en-US" dirty="0" smtClean="0"/>
          </a:p>
          <a:p>
            <a:pPr hangingPunct="0">
              <a:buNone/>
            </a:pPr>
            <a:r>
              <a:rPr lang="en-US" b="1" dirty="0" smtClean="0"/>
              <a:t>            Secretary               Lyndi Carter D’Amico</a:t>
            </a:r>
            <a:endParaRPr lang="en-US" dirty="0" smtClean="0"/>
          </a:p>
          <a:p>
            <a:pPr hangingPunct="0">
              <a:buNone/>
            </a:pPr>
            <a:r>
              <a:rPr lang="en-US" b="1" dirty="0" smtClean="0"/>
              <a:t>            Chief 5                   Roy Lipscomb</a:t>
            </a:r>
            <a:endParaRPr lang="en-US" dirty="0" smtClean="0"/>
          </a:p>
          <a:p>
            <a:endParaRPr lang="en-US" dirty="0"/>
          </a:p>
        </p:txBody>
      </p:sp>
    </p:spTree>
  </p:cSld>
  <p:clrMapOvr>
    <a:masterClrMapping/>
  </p:clrMapOvr>
  <p:transition advTm="10000">
    <p:cover dir="lu"/>
  </p:transition>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Sept 26</a:t>
            </a:r>
            <a:r>
              <a:rPr lang="en-US" baseline="30000" dirty="0" smtClean="0"/>
              <a:t>th</a:t>
            </a:r>
            <a:r>
              <a:rPr lang="en-US" dirty="0" smtClean="0"/>
              <a:t> 2005</a:t>
            </a:r>
            <a:endParaRPr lang="en-US" dirty="0"/>
          </a:p>
        </p:txBody>
      </p:sp>
      <p:sp>
        <p:nvSpPr>
          <p:cNvPr id="3" name="Content Placeholder 2"/>
          <p:cNvSpPr>
            <a:spLocks noGrp="1"/>
          </p:cNvSpPr>
          <p:nvPr>
            <p:ph idx="1"/>
          </p:nvPr>
        </p:nvSpPr>
        <p:spPr/>
        <p:txBody>
          <a:bodyPr>
            <a:normAutofit fontScale="85000" lnSpcReduction="20000"/>
          </a:bodyPr>
          <a:lstStyle/>
          <a:p>
            <a:pPr hangingPunct="0">
              <a:buNone/>
            </a:pPr>
            <a:r>
              <a:rPr lang="en-US" b="1" dirty="0" smtClean="0">
                <a:solidFill>
                  <a:srgbClr val="FFFF00"/>
                </a:solidFill>
              </a:rPr>
              <a:t>      The Brunswick Volunteer Fire Company loses a very devoted volunteer in an accident. Past President and Life member. CHARLES LEOPOLD was killed while steel is being unloaded from the truck he was driving. </a:t>
            </a:r>
          </a:p>
          <a:p>
            <a:pPr hangingPunct="0">
              <a:buNone/>
            </a:pPr>
            <a:r>
              <a:rPr lang="en-US" dirty="0" smtClean="0">
                <a:solidFill>
                  <a:srgbClr val="FFFF00"/>
                </a:solidFill>
              </a:rPr>
              <a:t>      CHARLES for years in the past was very active in volunteering his time for fundraisers and other Fire company business. Charles was a guy who couldn’t say </a:t>
            </a:r>
            <a:r>
              <a:rPr lang="en-US" u="sng" dirty="0" smtClean="0">
                <a:solidFill>
                  <a:srgbClr val="FFFF00"/>
                </a:solidFill>
              </a:rPr>
              <a:t>NO</a:t>
            </a:r>
            <a:r>
              <a:rPr lang="en-US" dirty="0" smtClean="0">
                <a:solidFill>
                  <a:srgbClr val="FFFF00"/>
                </a:solidFill>
              </a:rPr>
              <a:t> to the fire company.</a:t>
            </a:r>
          </a:p>
          <a:p>
            <a:pPr hangingPunct="0">
              <a:buNone/>
            </a:pPr>
            <a:r>
              <a:rPr lang="en-US" dirty="0" smtClean="0">
                <a:solidFill>
                  <a:srgbClr val="FFFF00"/>
                </a:solidFill>
              </a:rPr>
              <a:t>      Charlie also held other offices at the fire company.</a:t>
            </a:r>
          </a:p>
          <a:p>
            <a:pPr hangingPunct="0"/>
            <a:endParaRPr lang="en-US" dirty="0" smtClean="0">
              <a:solidFill>
                <a:srgbClr val="FFFF00"/>
              </a:solidFill>
            </a:endParaRPr>
          </a:p>
          <a:p>
            <a:pPr hangingPunct="0">
              <a:buNone/>
            </a:pPr>
            <a:r>
              <a:rPr lang="en-US" dirty="0" smtClean="0">
                <a:solidFill>
                  <a:srgbClr val="FFFF00"/>
                </a:solidFill>
              </a:rPr>
              <a:t>      Charlie will be missed by his fellow firefighters and </a:t>
            </a:r>
          </a:p>
          <a:p>
            <a:pPr hangingPunct="0">
              <a:buNone/>
            </a:pPr>
            <a:r>
              <a:rPr lang="en-US" dirty="0" smtClean="0">
                <a:solidFill>
                  <a:srgbClr val="FFFF00"/>
                </a:solidFill>
              </a:rPr>
              <a:t>      the community.</a:t>
            </a:r>
          </a:p>
          <a:p>
            <a:pPr hangingPunct="0">
              <a:buNone/>
            </a:pPr>
            <a:r>
              <a:rPr lang="en-US" dirty="0" smtClean="0"/>
              <a:t> </a:t>
            </a:r>
            <a:endParaRPr lang="en-US" dirty="0" smtClean="0">
              <a:solidFill>
                <a:srgbClr val="FFFF00"/>
              </a:solidFill>
            </a:endParaRPr>
          </a:p>
          <a:p>
            <a:endParaRPr lang="en-US" dirty="0"/>
          </a:p>
        </p:txBody>
      </p:sp>
    </p:spTree>
  </p:cSld>
  <p:clrMapOvr>
    <a:masterClrMapping/>
  </p:clrMapOvr>
  <p:transition advTm="25000">
    <p:dissolv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78562"/>
          </a:xfrm>
        </p:spPr>
        <p:txBody>
          <a:bodyPr/>
          <a:lstStyle/>
          <a:p>
            <a:r>
              <a:rPr lang="en-US" dirty="0" smtClean="0">
                <a:solidFill>
                  <a:srgbClr val="FF0000"/>
                </a:solidFill>
              </a:rPr>
              <a:t>We hope you take the time to enjoy this slide presentation from a 100% Volunteer Fire Station serving you for over 100 years.</a:t>
            </a:r>
            <a:br>
              <a:rPr lang="en-US" dirty="0" smtClean="0">
                <a:solidFill>
                  <a:srgbClr val="FF0000"/>
                </a:solidFill>
              </a:rPr>
            </a:br>
            <a:r>
              <a:rPr lang="en-US" dirty="0" smtClean="0">
                <a:solidFill>
                  <a:srgbClr val="FF0000"/>
                </a:solidFill>
              </a:rPr>
              <a:t/>
            </a:r>
            <a:br>
              <a:rPr lang="en-US" dirty="0" smtClean="0">
                <a:solidFill>
                  <a:srgbClr val="FF0000"/>
                </a:solidFill>
              </a:rPr>
            </a:br>
            <a:r>
              <a:rPr lang="en-US" dirty="0" smtClean="0">
                <a:solidFill>
                  <a:srgbClr val="FF0000"/>
                </a:solidFill>
              </a:rPr>
              <a:t>Thank you </a:t>
            </a:r>
            <a:br>
              <a:rPr lang="en-US" dirty="0" smtClean="0">
                <a:solidFill>
                  <a:srgbClr val="FF0000"/>
                </a:solidFill>
              </a:rPr>
            </a:br>
            <a:r>
              <a:rPr lang="en-US" dirty="0" smtClean="0">
                <a:solidFill>
                  <a:srgbClr val="FF0000"/>
                </a:solidFill>
              </a:rPr>
              <a:t>For your support</a:t>
            </a:r>
            <a:br>
              <a:rPr lang="en-US" dirty="0" smtClean="0">
                <a:solidFill>
                  <a:srgbClr val="FF0000"/>
                </a:solidFill>
              </a:rPr>
            </a:br>
            <a:endParaRPr lang="en-US" dirty="0">
              <a:solidFill>
                <a:srgbClr val="FF0000"/>
              </a:solidFill>
            </a:endParaRPr>
          </a:p>
        </p:txBody>
      </p:sp>
    </p:spTree>
  </p:cSld>
  <p:clrMapOvr>
    <a:masterClrMapping/>
  </p:clrMapOvr>
  <p:transition spd="slow" advTm="5000">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p:spPr>
        <p:txBody>
          <a:bodyPr/>
          <a:lstStyle/>
          <a:p>
            <a:r>
              <a:rPr lang="en-US" dirty="0" smtClean="0"/>
              <a:t>1921</a:t>
            </a:r>
            <a:endParaRPr lang="en-US" dirty="0"/>
          </a:p>
        </p:txBody>
      </p:sp>
      <p:sp>
        <p:nvSpPr>
          <p:cNvPr id="3" name="Content Placeholder 2"/>
          <p:cNvSpPr>
            <a:spLocks noGrp="1"/>
          </p:cNvSpPr>
          <p:nvPr>
            <p:ph idx="1"/>
          </p:nvPr>
        </p:nvSpPr>
        <p:spPr/>
        <p:txBody>
          <a:bodyPr/>
          <a:lstStyle/>
          <a:p>
            <a:pPr>
              <a:buNone/>
            </a:pPr>
            <a:r>
              <a:rPr lang="en-US" dirty="0"/>
              <a:t/>
            </a:r>
            <a:br>
              <a:rPr lang="en-US" dirty="0"/>
            </a:br>
            <a:r>
              <a:rPr lang="en-US" sz="3200" dirty="0"/>
              <a:t>The Company is buying its first motor driven apparatus, a 1922 American LaFrance, 750 Gallon Pumper with </a:t>
            </a:r>
            <a:endParaRPr lang="en-US" sz="3200" dirty="0" smtClean="0"/>
          </a:p>
          <a:p>
            <a:pPr>
              <a:buNone/>
            </a:pPr>
            <a:r>
              <a:rPr lang="en-US" sz="3200" dirty="0" smtClean="0"/>
              <a:t>    2. </a:t>
            </a:r>
            <a:r>
              <a:rPr lang="en-US" sz="3200" dirty="0"/>
              <a:t>1/2" hose. The purchase price is $12,500</a:t>
            </a:r>
          </a:p>
          <a:p>
            <a:endParaRPr lang="en-US" dirty="0"/>
          </a:p>
        </p:txBody>
      </p:sp>
    </p:spTree>
  </p:cSld>
  <p:clrMapOvr>
    <a:masterClrMapping/>
  </p:clrMapOvr>
  <p:transition spd="slow" advTm="8000">
    <p:pull dir="ru"/>
  </p:transition>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685800"/>
            <a:ext cx="5486400" cy="522288"/>
          </a:xfrm>
        </p:spPr>
        <p:txBody>
          <a:bodyPr>
            <a:normAutofit fontScale="90000"/>
          </a:bodyPr>
          <a:lstStyle/>
          <a:p>
            <a:r>
              <a:rPr lang="en-US" smtClean="0"/>
              <a:t>Born May 14 1942 </a:t>
            </a:r>
            <a:br>
              <a:rPr lang="en-US" smtClean="0"/>
            </a:br>
            <a:r>
              <a:rPr lang="en-US" smtClean="0"/>
              <a:t>Died Sept 26 2005</a:t>
            </a:r>
            <a:endParaRPr lang="en-US" dirty="0"/>
          </a:p>
        </p:txBody>
      </p:sp>
      <p:sp>
        <p:nvSpPr>
          <p:cNvPr id="8" name="Text Placeholder 7"/>
          <p:cNvSpPr>
            <a:spLocks noGrp="1"/>
          </p:cNvSpPr>
          <p:nvPr>
            <p:ph type="body" sz="half" idx="2"/>
          </p:nvPr>
        </p:nvSpPr>
        <p:spPr/>
        <p:txBody>
          <a:bodyPr>
            <a:normAutofit/>
          </a:bodyPr>
          <a:lstStyle/>
          <a:p>
            <a:r>
              <a:rPr lang="en-US" sz="2400" dirty="0" smtClean="0"/>
              <a:t>Charles W Leopold</a:t>
            </a:r>
            <a:endParaRPr lang="en-US" sz="2400" dirty="0"/>
          </a:p>
        </p:txBody>
      </p:sp>
      <p:pic>
        <p:nvPicPr>
          <p:cNvPr id="10" name="Picture Placeholder 9" descr="Charlie Leopold 1.jpg"/>
          <p:cNvPicPr>
            <a:picLocks noGrp="1" noChangeAspect="1"/>
          </p:cNvPicPr>
          <p:nvPr>
            <p:ph type="pic" idx="1"/>
          </p:nvPr>
        </p:nvPicPr>
        <p:blipFill>
          <a:blip r:embed="rId3" cstate="print"/>
          <a:stretch>
            <a:fillRect/>
          </a:stretch>
        </p:blipFill>
        <p:spPr>
          <a:xfrm>
            <a:off x="2819400" y="1681899"/>
            <a:ext cx="3581400" cy="4940325"/>
          </a:xfrm>
        </p:spPr>
      </p:pic>
    </p:spTree>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p:cNvPicPr>
            <a:picLocks noGrp="1" noChangeAspect="1" noChangeArrowheads="1"/>
          </p:cNvPicPr>
          <p:nvPr>
            <p:ph idx="4294967295"/>
          </p:nvPr>
        </p:nvPicPr>
        <p:blipFill>
          <a:blip r:embed="rId2" cstate="print"/>
          <a:srcRect/>
          <a:stretch>
            <a:fillRect/>
          </a:stretch>
        </p:blipFill>
        <p:spPr bwMode="auto">
          <a:xfrm>
            <a:off x="2362200" y="304800"/>
            <a:ext cx="4724400" cy="6248400"/>
          </a:xfrm>
          <a:prstGeom prst="rect">
            <a:avLst/>
          </a:prstGeom>
          <a:noFill/>
          <a:ln w="9525">
            <a:noFill/>
            <a:miter lim="800000"/>
            <a:headEnd/>
            <a:tailEnd/>
          </a:ln>
        </p:spPr>
      </p:pic>
    </p:spTree>
  </p:cSld>
  <p:clrMapOvr>
    <a:masterClrMapping/>
  </p:clrMapOvr>
  <p:transition spd="med" advTm="20000">
    <p:dissolve/>
  </p:transition>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2006</a:t>
            </a:r>
            <a:endParaRPr lang="en-US" dirty="0"/>
          </a:p>
        </p:txBody>
      </p:sp>
      <p:sp>
        <p:nvSpPr>
          <p:cNvPr id="3" name="Content Placeholder 2"/>
          <p:cNvSpPr>
            <a:spLocks noGrp="1"/>
          </p:cNvSpPr>
          <p:nvPr>
            <p:ph idx="1"/>
          </p:nvPr>
        </p:nvSpPr>
        <p:spPr/>
        <p:txBody>
          <a:bodyPr>
            <a:normAutofit fontScale="85000" lnSpcReduction="20000"/>
          </a:bodyPr>
          <a:lstStyle/>
          <a:p>
            <a:pPr hangingPunct="0">
              <a:buNone/>
            </a:pPr>
            <a:endParaRPr lang="en-US" dirty="0" smtClean="0">
              <a:solidFill>
                <a:srgbClr val="FF0000"/>
              </a:solidFill>
            </a:endParaRPr>
          </a:p>
          <a:p>
            <a:pPr hangingPunct="0">
              <a:buNone/>
            </a:pPr>
            <a:r>
              <a:rPr lang="en-US" b="1" dirty="0" smtClean="0"/>
              <a:t> </a:t>
            </a:r>
            <a:endParaRPr lang="en-US" dirty="0" smtClean="0"/>
          </a:p>
          <a:p>
            <a:pPr hangingPunct="0">
              <a:buNone/>
            </a:pPr>
            <a:r>
              <a:rPr lang="en-US" b="1" dirty="0" smtClean="0"/>
              <a:t>                 President             George Clary</a:t>
            </a:r>
            <a:endParaRPr lang="en-US" dirty="0" smtClean="0"/>
          </a:p>
          <a:p>
            <a:pPr hangingPunct="0">
              <a:buNone/>
            </a:pPr>
            <a:r>
              <a:rPr lang="en-US" b="1" dirty="0" smtClean="0"/>
              <a:t>                 V President         Tony Webber  </a:t>
            </a:r>
            <a:endParaRPr lang="en-US" dirty="0" smtClean="0"/>
          </a:p>
          <a:p>
            <a:pPr hangingPunct="0">
              <a:buNone/>
            </a:pPr>
            <a:r>
              <a:rPr lang="en-US" b="1" dirty="0" smtClean="0"/>
              <a:t>                 Treasurer             Marilyn McKenzie</a:t>
            </a:r>
            <a:endParaRPr lang="en-US" dirty="0" smtClean="0"/>
          </a:p>
          <a:p>
            <a:pPr hangingPunct="0">
              <a:buNone/>
            </a:pPr>
            <a:r>
              <a:rPr lang="en-US" b="1" dirty="0" smtClean="0"/>
              <a:t>                 Secretary             Lyndi Carter D’Amico</a:t>
            </a:r>
            <a:endParaRPr lang="en-US" dirty="0" smtClean="0"/>
          </a:p>
          <a:p>
            <a:pPr hangingPunct="0">
              <a:buNone/>
            </a:pPr>
            <a:r>
              <a:rPr lang="en-US" b="1" dirty="0" smtClean="0"/>
              <a:t>                 Fin Secretary      Dave Young</a:t>
            </a:r>
            <a:endParaRPr lang="en-US" dirty="0" smtClean="0"/>
          </a:p>
          <a:p>
            <a:pPr hangingPunct="0">
              <a:buNone/>
            </a:pPr>
            <a:r>
              <a:rPr lang="en-US" b="1" dirty="0" smtClean="0"/>
              <a:t>                 Chief                    Roy Lipscomb</a:t>
            </a:r>
            <a:endParaRPr lang="en-US" dirty="0" smtClean="0"/>
          </a:p>
          <a:p>
            <a:pPr hangingPunct="0">
              <a:buNone/>
            </a:pPr>
            <a:r>
              <a:rPr lang="en-US" dirty="0" smtClean="0"/>
              <a:t> </a:t>
            </a:r>
          </a:p>
          <a:p>
            <a:pPr hangingPunct="0">
              <a:buNone/>
            </a:pPr>
            <a:r>
              <a:rPr lang="en-US" b="1" dirty="0" smtClean="0"/>
              <a:t>                 This year is the 19</a:t>
            </a:r>
            <a:r>
              <a:rPr lang="en-US" b="1" baseline="30000" dirty="0" smtClean="0"/>
              <a:t>th</a:t>
            </a:r>
            <a:r>
              <a:rPr lang="en-US" b="1" dirty="0" smtClean="0"/>
              <a:t> annual Frog Eye Mud Bog</a:t>
            </a:r>
            <a:endParaRPr lang="en-US" dirty="0" smtClean="0"/>
          </a:p>
          <a:p>
            <a:pPr hangingPunct="0">
              <a:buNone/>
            </a:pPr>
            <a:r>
              <a:rPr lang="en-US" dirty="0" smtClean="0"/>
              <a:t> </a:t>
            </a:r>
          </a:p>
          <a:p>
            <a:pPr hangingPunct="0">
              <a:buNone/>
            </a:pPr>
            <a:r>
              <a:rPr lang="en-US" dirty="0" smtClean="0"/>
              <a:t> </a:t>
            </a:r>
          </a:p>
          <a:p>
            <a:endParaRPr lang="en-US" dirty="0"/>
          </a:p>
        </p:txBody>
      </p:sp>
    </p:spTree>
  </p:cSld>
  <p:clrMapOvr>
    <a:masterClrMapping/>
  </p:clrMapOvr>
  <p:transition advTm="10000">
    <p:wipe dir="d"/>
  </p:transition>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2007</a:t>
            </a:r>
            <a:endParaRPr lang="en-US" dirty="0"/>
          </a:p>
        </p:txBody>
      </p:sp>
      <p:sp>
        <p:nvSpPr>
          <p:cNvPr id="3" name="Content Placeholder 2"/>
          <p:cNvSpPr>
            <a:spLocks noGrp="1"/>
          </p:cNvSpPr>
          <p:nvPr>
            <p:ph idx="1"/>
          </p:nvPr>
        </p:nvSpPr>
        <p:spPr/>
        <p:txBody>
          <a:bodyPr>
            <a:normAutofit/>
          </a:bodyPr>
          <a:lstStyle/>
          <a:p>
            <a:pPr hangingPunct="0">
              <a:buNone/>
            </a:pPr>
            <a:endParaRPr lang="en-US" dirty="0" smtClean="0">
              <a:solidFill>
                <a:srgbClr val="FF0000"/>
              </a:solidFill>
            </a:endParaRPr>
          </a:p>
          <a:p>
            <a:pPr hangingPunct="0">
              <a:buNone/>
            </a:pPr>
            <a:r>
              <a:rPr lang="en-US" dirty="0" smtClean="0"/>
              <a:t> </a:t>
            </a:r>
          </a:p>
          <a:p>
            <a:pPr hangingPunct="0">
              <a:buNone/>
            </a:pPr>
            <a:r>
              <a:rPr lang="en-US" b="1" dirty="0" smtClean="0"/>
              <a:t>               President         George Clary</a:t>
            </a:r>
            <a:endParaRPr lang="en-US" dirty="0" smtClean="0"/>
          </a:p>
          <a:p>
            <a:pPr hangingPunct="0">
              <a:buNone/>
            </a:pPr>
            <a:r>
              <a:rPr lang="en-US" b="1" dirty="0" smtClean="0"/>
              <a:t>               V President      Tony Webber  </a:t>
            </a:r>
            <a:endParaRPr lang="en-US" dirty="0" smtClean="0"/>
          </a:p>
          <a:p>
            <a:pPr hangingPunct="0">
              <a:buNone/>
            </a:pPr>
            <a:r>
              <a:rPr lang="en-US" b="1" dirty="0" smtClean="0"/>
              <a:t>               Treasurer          Kevin Myers</a:t>
            </a:r>
            <a:endParaRPr lang="en-US" dirty="0" smtClean="0"/>
          </a:p>
          <a:p>
            <a:pPr hangingPunct="0">
              <a:buNone/>
            </a:pPr>
            <a:r>
              <a:rPr lang="en-US" b="1" dirty="0" smtClean="0"/>
              <a:t>               Secretary          Lyndi Carter D’Amico</a:t>
            </a:r>
            <a:endParaRPr lang="en-US" dirty="0" smtClean="0"/>
          </a:p>
          <a:p>
            <a:pPr hangingPunct="0">
              <a:buNone/>
            </a:pPr>
            <a:r>
              <a:rPr lang="en-US" b="1" dirty="0" smtClean="0"/>
              <a:t>               Fin Secretary   Dave Young</a:t>
            </a:r>
            <a:endParaRPr lang="en-US" dirty="0" smtClean="0"/>
          </a:p>
          <a:p>
            <a:pPr hangingPunct="0">
              <a:buNone/>
            </a:pPr>
            <a:r>
              <a:rPr lang="en-US" b="1" dirty="0" smtClean="0"/>
              <a:t>               Chief                 Roy Lipscomb</a:t>
            </a:r>
            <a:endParaRPr lang="en-US" dirty="0" smtClean="0"/>
          </a:p>
          <a:p>
            <a:endParaRPr lang="en-US" dirty="0"/>
          </a:p>
        </p:txBody>
      </p:sp>
    </p:spTree>
  </p:cSld>
  <p:clrMapOvr>
    <a:masterClrMapping/>
  </p:clrMapOvr>
  <p:transition advTm="10000">
    <p:wipe dir="d"/>
  </p:transition>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August 2007</a:t>
            </a:r>
            <a:endParaRPr lang="en-US" dirty="0"/>
          </a:p>
        </p:txBody>
      </p:sp>
      <p:sp>
        <p:nvSpPr>
          <p:cNvPr id="3" name="Content Placeholder 2"/>
          <p:cNvSpPr>
            <a:spLocks noGrp="1"/>
          </p:cNvSpPr>
          <p:nvPr>
            <p:ph idx="1"/>
          </p:nvPr>
        </p:nvSpPr>
        <p:spPr/>
        <p:txBody>
          <a:bodyPr/>
          <a:lstStyle/>
          <a:p>
            <a:pPr>
              <a:buNone/>
            </a:pPr>
            <a:r>
              <a:rPr lang="en-US" sz="3600" b="1" dirty="0" smtClean="0"/>
              <a:t>This year is the 20</a:t>
            </a:r>
            <a:r>
              <a:rPr lang="en-US" sz="3600" b="1" baseline="30000" dirty="0" smtClean="0"/>
              <a:t>th</a:t>
            </a:r>
            <a:r>
              <a:rPr lang="en-US" sz="3600" b="1" dirty="0" smtClean="0"/>
              <a:t> annual Frog Eye </a:t>
            </a:r>
          </a:p>
          <a:p>
            <a:pPr>
              <a:buNone/>
            </a:pPr>
            <a:r>
              <a:rPr lang="en-US" sz="3600" b="1" dirty="0" smtClean="0"/>
              <a:t>Mud Bog.</a:t>
            </a:r>
            <a:endParaRPr lang="en-US" sz="3600" dirty="0"/>
          </a:p>
        </p:txBody>
      </p:sp>
    </p:spTree>
  </p:cSld>
  <p:clrMapOvr>
    <a:masterClrMapping/>
  </p:clrMapOvr>
  <p:transition advTm="8000"/>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Past President</a:t>
            </a:r>
            <a:br>
              <a:rPr lang="en-US" dirty="0" smtClean="0"/>
            </a:br>
            <a:r>
              <a:rPr lang="en-US" dirty="0" smtClean="0"/>
              <a:t>Carroll A Tony Webber</a:t>
            </a:r>
            <a:endParaRPr lang="en-US" dirty="0"/>
          </a:p>
        </p:txBody>
      </p:sp>
      <p:sp>
        <p:nvSpPr>
          <p:cNvPr id="4" name="Content Placeholder 3"/>
          <p:cNvSpPr>
            <a:spLocks noGrp="1"/>
          </p:cNvSpPr>
          <p:nvPr>
            <p:ph sz="half" idx="2"/>
          </p:nvPr>
        </p:nvSpPr>
        <p:spPr/>
        <p:txBody>
          <a:bodyPr>
            <a:normAutofit lnSpcReduction="10000"/>
          </a:bodyPr>
          <a:lstStyle/>
          <a:p>
            <a:pPr>
              <a:buNone/>
            </a:pPr>
            <a:r>
              <a:rPr lang="en-US" dirty="0" smtClean="0"/>
              <a:t>     Tony  was a Past President and Life Member. He also held other offices in the Fire Company. Tony was very active in the fire company even up until his passing.</a:t>
            </a:r>
          </a:p>
          <a:p>
            <a:pPr>
              <a:buNone/>
            </a:pPr>
            <a:r>
              <a:rPr lang="en-US" dirty="0" smtClean="0"/>
              <a:t>     He was a very devoted Volunteer until passing  9 Oct 2007</a:t>
            </a:r>
          </a:p>
          <a:p>
            <a:endParaRPr lang="en-US" dirty="0"/>
          </a:p>
        </p:txBody>
      </p:sp>
      <p:pic>
        <p:nvPicPr>
          <p:cNvPr id="1026" name="Picture 2" descr="C:\Documents and Settings\jdixon\Start Menu\Jims pictures 2\Tony Webber.jpg"/>
          <p:cNvPicPr>
            <a:picLocks noGrp="1" noChangeAspect="1" noChangeArrowheads="1"/>
          </p:cNvPicPr>
          <p:nvPr>
            <p:ph sz="half" idx="1"/>
          </p:nvPr>
        </p:nvPicPr>
        <p:blipFill>
          <a:blip r:embed="rId3" cstate="print"/>
          <a:srcRect/>
          <a:stretch>
            <a:fillRect/>
          </a:stretch>
        </p:blipFill>
        <p:spPr bwMode="auto">
          <a:xfrm>
            <a:off x="823760" y="1600200"/>
            <a:ext cx="3305479" cy="4525963"/>
          </a:xfrm>
          <a:prstGeom prst="rect">
            <a:avLst/>
          </a:prstGeom>
          <a:noFill/>
        </p:spPr>
      </p:pic>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2007, We Placed in service a 2007 Pierce Rescue Engine</a:t>
            </a: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 y="1676400"/>
            <a:ext cx="7848600" cy="5029200"/>
          </a:xfrm>
          <a:prstGeom prst="rect">
            <a:avLst/>
          </a:prstGeom>
        </p:spPr>
      </p:pic>
    </p:spTree>
    <p:extLst>
      <p:ext uri="{BB962C8B-B14F-4D97-AF65-F5344CB8AC3E}">
        <p14:creationId xmlns:p14="http://schemas.microsoft.com/office/powerpoint/2010/main" val="4173323714"/>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2008</a:t>
            </a:r>
            <a:endParaRPr lang="en-US" dirty="0"/>
          </a:p>
        </p:txBody>
      </p:sp>
      <p:sp>
        <p:nvSpPr>
          <p:cNvPr id="3" name="Content Placeholder 2"/>
          <p:cNvSpPr>
            <a:spLocks noGrp="1"/>
          </p:cNvSpPr>
          <p:nvPr>
            <p:ph idx="1"/>
          </p:nvPr>
        </p:nvSpPr>
        <p:spPr>
          <a:xfrm>
            <a:off x="457200" y="1295400"/>
            <a:ext cx="8229600" cy="5181600"/>
          </a:xfrm>
        </p:spPr>
        <p:txBody>
          <a:bodyPr>
            <a:normAutofit/>
          </a:bodyPr>
          <a:lstStyle/>
          <a:p>
            <a:pPr hangingPunct="0">
              <a:buNone/>
            </a:pPr>
            <a:endParaRPr lang="en-US" dirty="0" smtClean="0">
              <a:solidFill>
                <a:srgbClr val="FF0000"/>
              </a:solidFill>
            </a:endParaRPr>
          </a:p>
          <a:p>
            <a:pPr hangingPunct="0">
              <a:buNone/>
            </a:pPr>
            <a:r>
              <a:rPr lang="en-US" b="1" dirty="0" smtClean="0"/>
              <a:t> </a:t>
            </a:r>
            <a:endParaRPr lang="en-US" dirty="0" smtClean="0"/>
          </a:p>
          <a:p>
            <a:pPr hangingPunct="0">
              <a:buNone/>
            </a:pPr>
            <a:r>
              <a:rPr lang="en-US" b="1" dirty="0" smtClean="0"/>
              <a:t>       President                  George Clary</a:t>
            </a:r>
            <a:endParaRPr lang="en-US" dirty="0" smtClean="0"/>
          </a:p>
          <a:p>
            <a:pPr hangingPunct="0">
              <a:buNone/>
            </a:pPr>
            <a:r>
              <a:rPr lang="en-US" b="1" dirty="0" smtClean="0"/>
              <a:t>       Vice President         Tony Webber  </a:t>
            </a:r>
            <a:endParaRPr lang="en-US" dirty="0" smtClean="0"/>
          </a:p>
          <a:p>
            <a:pPr hangingPunct="0">
              <a:buNone/>
            </a:pPr>
            <a:r>
              <a:rPr lang="en-US" b="1" dirty="0" smtClean="0"/>
              <a:t>       Treasurer                  Kevin Myers</a:t>
            </a:r>
            <a:endParaRPr lang="en-US" dirty="0" smtClean="0"/>
          </a:p>
          <a:p>
            <a:pPr hangingPunct="0">
              <a:buNone/>
            </a:pPr>
            <a:r>
              <a:rPr lang="en-US" b="1" dirty="0" smtClean="0"/>
              <a:t>       Secretary                   Lyndi Carter D’Amico</a:t>
            </a:r>
            <a:endParaRPr lang="en-US" dirty="0" smtClean="0"/>
          </a:p>
          <a:p>
            <a:pPr hangingPunct="0">
              <a:buNone/>
            </a:pPr>
            <a:r>
              <a:rPr lang="en-US" b="1" dirty="0" smtClean="0"/>
              <a:t>       Fin Secretary            Dave Young</a:t>
            </a:r>
            <a:endParaRPr lang="en-US" dirty="0" smtClean="0"/>
          </a:p>
          <a:p>
            <a:pPr hangingPunct="0">
              <a:buNone/>
            </a:pPr>
            <a:r>
              <a:rPr lang="en-US" b="1" dirty="0" smtClean="0"/>
              <a:t>       Chief                          Roy Lipscomb</a:t>
            </a:r>
            <a:endParaRPr lang="en-US" dirty="0" smtClean="0"/>
          </a:p>
          <a:p>
            <a:pPr hangingPunct="0">
              <a:buNone/>
            </a:pPr>
            <a:r>
              <a:rPr lang="en-US" dirty="0" smtClean="0"/>
              <a:t> </a:t>
            </a:r>
          </a:p>
          <a:p>
            <a:pPr hangingPunct="0">
              <a:buNone/>
            </a:pPr>
            <a:r>
              <a:rPr lang="en-US" dirty="0" smtClean="0"/>
              <a:t> </a:t>
            </a:r>
          </a:p>
          <a:p>
            <a:endParaRPr lang="en-US" dirty="0"/>
          </a:p>
        </p:txBody>
      </p:sp>
    </p:spTree>
  </p:cSld>
  <p:clrMapOvr>
    <a:masterClrMapping/>
  </p:clrMapOvr>
  <p:transition advTm="13000">
    <p:wipe dir="d"/>
  </p:transition>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706564"/>
          </a:xfrm>
        </p:spPr>
        <p:txBody>
          <a:bodyPr>
            <a:normAutofit fontScale="90000"/>
          </a:bodyPr>
          <a:lstStyle/>
          <a:p>
            <a:pPr hangingPunct="0"/>
            <a:r>
              <a:rPr lang="en-US" dirty="0" smtClean="0">
                <a:solidFill>
                  <a:schemeClr val="bg1"/>
                </a:solidFill>
              </a:rPr>
              <a:t>Gary Webb Bennett,</a:t>
            </a:r>
            <a:r>
              <a:rPr lang="en-US" dirty="0" smtClean="0"/>
              <a:t> A Life member with over 50</a:t>
            </a:r>
            <a:br>
              <a:rPr lang="en-US" dirty="0" smtClean="0"/>
            </a:br>
            <a:r>
              <a:rPr lang="en-US" dirty="0" smtClean="0"/>
              <a:t>     years of Volunteer service passed away this year. 2008</a:t>
            </a:r>
            <a:endParaRPr lang="en-US" dirty="0"/>
          </a:p>
        </p:txBody>
      </p:sp>
      <p:pic>
        <p:nvPicPr>
          <p:cNvPr id="3074" name="Picture 2"/>
          <p:cNvPicPr>
            <a:picLocks noGrp="1" noChangeAspect="1" noChangeArrowheads="1"/>
          </p:cNvPicPr>
          <p:nvPr>
            <p:ph idx="1"/>
          </p:nvPr>
        </p:nvPicPr>
        <p:blipFill>
          <a:blip r:embed="rId3" cstate="print"/>
          <a:srcRect/>
          <a:stretch>
            <a:fillRect/>
          </a:stretch>
        </p:blipFill>
        <p:spPr bwMode="auto">
          <a:xfrm>
            <a:off x="2667000" y="2438399"/>
            <a:ext cx="3810000" cy="4343401"/>
          </a:xfrm>
          <a:prstGeom prst="rect">
            <a:avLst/>
          </a:prstGeom>
          <a:noFill/>
          <a:ln w="9525">
            <a:noFill/>
            <a:miter lim="800000"/>
            <a:headEnd/>
            <a:tailEnd/>
          </a:ln>
          <a:effectLst/>
        </p:spPr>
      </p:pic>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2009</a:t>
            </a:r>
            <a:endParaRPr lang="en-US" dirty="0"/>
          </a:p>
        </p:txBody>
      </p:sp>
      <p:sp>
        <p:nvSpPr>
          <p:cNvPr id="3" name="Content Placeholder 2"/>
          <p:cNvSpPr>
            <a:spLocks noGrp="1"/>
          </p:cNvSpPr>
          <p:nvPr>
            <p:ph idx="1"/>
          </p:nvPr>
        </p:nvSpPr>
        <p:spPr/>
        <p:txBody>
          <a:bodyPr>
            <a:normAutofit/>
          </a:bodyPr>
          <a:lstStyle/>
          <a:p>
            <a:pPr hangingPunct="0">
              <a:buNone/>
            </a:pPr>
            <a:endParaRPr lang="en-US" dirty="0" smtClean="0">
              <a:solidFill>
                <a:srgbClr val="FF0000"/>
              </a:solidFill>
            </a:endParaRPr>
          </a:p>
          <a:p>
            <a:pPr hangingPunct="0">
              <a:buNone/>
            </a:pPr>
            <a:r>
              <a:rPr lang="en-US" b="1" dirty="0" smtClean="0"/>
              <a:t> </a:t>
            </a:r>
            <a:endParaRPr lang="en-US" dirty="0" smtClean="0"/>
          </a:p>
          <a:p>
            <a:pPr hangingPunct="0">
              <a:buNone/>
            </a:pPr>
            <a:r>
              <a:rPr lang="en-US" b="1" dirty="0" smtClean="0"/>
              <a:t>              President         GEORGE CLARY</a:t>
            </a:r>
            <a:endParaRPr lang="en-US" dirty="0" smtClean="0"/>
          </a:p>
          <a:p>
            <a:pPr hangingPunct="0">
              <a:buNone/>
            </a:pPr>
            <a:r>
              <a:rPr lang="en-US" b="1" dirty="0" smtClean="0"/>
              <a:t>              V President      Tony Webber  *Deceased</a:t>
            </a:r>
            <a:endParaRPr lang="en-US" dirty="0" smtClean="0"/>
          </a:p>
          <a:p>
            <a:pPr hangingPunct="0">
              <a:buNone/>
            </a:pPr>
            <a:r>
              <a:rPr lang="en-US" b="1" dirty="0" smtClean="0"/>
              <a:t>              V President      Tom Watson  </a:t>
            </a:r>
            <a:endParaRPr lang="en-US" dirty="0" smtClean="0"/>
          </a:p>
          <a:p>
            <a:pPr hangingPunct="0">
              <a:buNone/>
            </a:pPr>
            <a:r>
              <a:rPr lang="en-US" b="1" dirty="0" smtClean="0"/>
              <a:t>              Treasurer          Kevin Myers</a:t>
            </a:r>
            <a:endParaRPr lang="en-US" dirty="0" smtClean="0"/>
          </a:p>
          <a:p>
            <a:pPr hangingPunct="0">
              <a:buNone/>
            </a:pPr>
            <a:r>
              <a:rPr lang="en-US" b="1" dirty="0" smtClean="0"/>
              <a:t>              Secretary          Lyndi Carter D’Amico</a:t>
            </a:r>
            <a:endParaRPr lang="en-US" dirty="0" smtClean="0"/>
          </a:p>
          <a:p>
            <a:pPr hangingPunct="0">
              <a:buNone/>
            </a:pPr>
            <a:r>
              <a:rPr lang="en-US" b="1" dirty="0" smtClean="0"/>
              <a:t>              Fin Secretary   Dave Young</a:t>
            </a:r>
            <a:endParaRPr lang="en-US" dirty="0" smtClean="0"/>
          </a:p>
          <a:p>
            <a:pPr hangingPunct="0">
              <a:buNone/>
            </a:pPr>
            <a:r>
              <a:rPr lang="en-US" b="1" dirty="0" smtClean="0"/>
              <a:t>              Chief  5             Roy Lipscomb</a:t>
            </a:r>
            <a:endParaRPr lang="en-US" dirty="0" smtClean="0"/>
          </a:p>
          <a:p>
            <a:endParaRPr lang="en-US" dirty="0"/>
          </a:p>
        </p:txBody>
      </p:sp>
    </p:spTree>
  </p:cSld>
  <p:clrMapOvr>
    <a:masterClrMapping/>
  </p:clrMapOvr>
  <p:transition advTm="10000">
    <p:wipe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066800"/>
          </a:xfrm>
        </p:spPr>
        <p:txBody>
          <a:bodyPr>
            <a:normAutofit/>
          </a:bodyPr>
          <a:lstStyle/>
          <a:p>
            <a:r>
              <a:rPr lang="en-US" sz="2800" dirty="0" smtClean="0"/>
              <a:t>The first motorized fire truck for Brunswick note the hard rubber tires</a:t>
            </a:r>
            <a:endParaRPr lang="en-US" sz="28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371600"/>
            <a:ext cx="7696200" cy="5486400"/>
          </a:xfrm>
          <a:prstGeom prst="rect">
            <a:avLst/>
          </a:prstGeom>
        </p:spPr>
      </p:pic>
    </p:spTree>
    <p:extLst>
      <p:ext uri="{BB962C8B-B14F-4D97-AF65-F5344CB8AC3E}">
        <p14:creationId xmlns:p14="http://schemas.microsoft.com/office/powerpoint/2010/main" val="2743525919"/>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After a hard day of training at the training center about 2009</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174910" y="1600200"/>
            <a:ext cx="6794180" cy="4708525"/>
          </a:xfrm>
        </p:spPr>
      </p:pic>
    </p:spTree>
    <p:extLst>
      <p:ext uri="{BB962C8B-B14F-4D97-AF65-F5344CB8AC3E}">
        <p14:creationId xmlns:p14="http://schemas.microsoft.com/office/powerpoint/2010/main" val="3884875827"/>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dirty="0" smtClean="0"/>
              <a:t>2010</a:t>
            </a:r>
            <a:endParaRPr lang="en-US" dirty="0"/>
          </a:p>
        </p:txBody>
      </p:sp>
      <p:sp>
        <p:nvSpPr>
          <p:cNvPr id="3" name="Content Placeholder 2"/>
          <p:cNvSpPr>
            <a:spLocks noGrp="1"/>
          </p:cNvSpPr>
          <p:nvPr>
            <p:ph idx="1"/>
          </p:nvPr>
        </p:nvSpPr>
        <p:spPr>
          <a:xfrm>
            <a:off x="457200" y="990600"/>
            <a:ext cx="8229600" cy="5318760"/>
          </a:xfrm>
        </p:spPr>
        <p:txBody>
          <a:bodyPr>
            <a:normAutofit fontScale="92500" lnSpcReduction="10000"/>
          </a:bodyPr>
          <a:lstStyle/>
          <a:p>
            <a:pPr hangingPunct="0">
              <a:buNone/>
            </a:pPr>
            <a:endParaRPr lang="en-US" dirty="0" smtClean="0">
              <a:solidFill>
                <a:srgbClr val="FF0000"/>
              </a:solidFill>
            </a:endParaRPr>
          </a:p>
          <a:p>
            <a:pPr hangingPunct="0">
              <a:buNone/>
            </a:pPr>
            <a:r>
              <a:rPr lang="en-US" b="1" dirty="0" smtClean="0"/>
              <a:t> </a:t>
            </a:r>
            <a:endParaRPr lang="en-US" dirty="0" smtClean="0"/>
          </a:p>
          <a:p>
            <a:pPr hangingPunct="0">
              <a:buNone/>
            </a:pPr>
            <a:r>
              <a:rPr lang="en-US" b="1" dirty="0" smtClean="0"/>
              <a:t>                    President               George Clary</a:t>
            </a:r>
            <a:endParaRPr lang="en-US" dirty="0" smtClean="0"/>
          </a:p>
          <a:p>
            <a:pPr hangingPunct="0">
              <a:buNone/>
            </a:pPr>
            <a:r>
              <a:rPr lang="en-US" b="1" dirty="0" smtClean="0"/>
              <a:t>                    V President           Tom Watson</a:t>
            </a:r>
            <a:endParaRPr lang="en-US" dirty="0" smtClean="0"/>
          </a:p>
          <a:p>
            <a:pPr hangingPunct="0">
              <a:buNone/>
            </a:pPr>
            <a:r>
              <a:rPr lang="en-US" b="1" dirty="0" smtClean="0"/>
              <a:t>                    Secretary                Lyndi D’Amico</a:t>
            </a:r>
            <a:endParaRPr lang="en-US" dirty="0" smtClean="0"/>
          </a:p>
          <a:p>
            <a:pPr hangingPunct="0">
              <a:buNone/>
            </a:pPr>
            <a:r>
              <a:rPr lang="en-US" b="1" dirty="0" smtClean="0"/>
              <a:t>                    Financial Sec         David Young</a:t>
            </a:r>
            <a:endParaRPr lang="en-US" dirty="0" smtClean="0"/>
          </a:p>
          <a:p>
            <a:pPr hangingPunct="0">
              <a:buNone/>
            </a:pPr>
            <a:r>
              <a:rPr lang="en-US" b="1" dirty="0" smtClean="0"/>
              <a:t>                    Treasurer               Kevin Myers</a:t>
            </a:r>
            <a:endParaRPr lang="en-US" dirty="0" smtClean="0"/>
          </a:p>
          <a:p>
            <a:pPr hangingPunct="0">
              <a:buNone/>
            </a:pPr>
            <a:r>
              <a:rPr lang="en-US" b="1" dirty="0" smtClean="0"/>
              <a:t>                    Chief                      Roy Lipscomb</a:t>
            </a:r>
            <a:endParaRPr lang="en-US" dirty="0" smtClean="0"/>
          </a:p>
          <a:p>
            <a:pPr hangingPunct="0">
              <a:buNone/>
            </a:pPr>
            <a:r>
              <a:rPr lang="en-US" b="1" dirty="0" smtClean="0"/>
              <a:t> </a:t>
            </a:r>
            <a:endParaRPr lang="en-US" dirty="0" smtClean="0"/>
          </a:p>
          <a:p>
            <a:pPr hangingPunct="0">
              <a:buNone/>
            </a:pPr>
            <a:r>
              <a:rPr lang="en-US" b="1" dirty="0" smtClean="0"/>
              <a:t>                           Board of Directors</a:t>
            </a:r>
            <a:endParaRPr lang="en-US" dirty="0" smtClean="0"/>
          </a:p>
          <a:p>
            <a:pPr hangingPunct="0">
              <a:buNone/>
            </a:pPr>
            <a:r>
              <a:rPr lang="en-US" b="1" dirty="0" smtClean="0"/>
              <a:t>RC </a:t>
            </a:r>
            <a:r>
              <a:rPr lang="en-US" b="1" dirty="0" err="1" smtClean="0"/>
              <a:t>Foreback</a:t>
            </a:r>
            <a:r>
              <a:rPr lang="en-US" b="1" dirty="0" smtClean="0"/>
              <a:t>        Clarence Webber    Todd Webber</a:t>
            </a:r>
            <a:endParaRPr lang="en-US" dirty="0" smtClean="0"/>
          </a:p>
          <a:p>
            <a:pPr hangingPunct="0">
              <a:buNone/>
            </a:pPr>
            <a:r>
              <a:rPr lang="en-US" b="1" dirty="0" smtClean="0"/>
              <a:t>                   Jeff Simons          Sandy White</a:t>
            </a:r>
            <a:endParaRPr lang="en-US" dirty="0" smtClean="0"/>
          </a:p>
          <a:p>
            <a:endParaRPr lang="en-US" dirty="0"/>
          </a:p>
        </p:txBody>
      </p:sp>
    </p:spTree>
  </p:cSld>
  <p:clrMapOvr>
    <a:masterClrMapping/>
  </p:clrMapOvr>
  <p:transition advTm="13000">
    <p:wipe/>
  </p:transition>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Top Man Hours for 2010</a:t>
            </a:r>
            <a:endParaRPr lang="en-US" sz="2800"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432983" y="1600200"/>
            <a:ext cx="6278033" cy="4708525"/>
          </a:xfrm>
        </p:spPr>
      </p:pic>
    </p:spTree>
    <p:extLst>
      <p:ext uri="{BB962C8B-B14F-4D97-AF65-F5344CB8AC3E}">
        <p14:creationId xmlns:p14="http://schemas.microsoft.com/office/powerpoint/2010/main" val="1750922276"/>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868362"/>
          </a:xfrm>
        </p:spPr>
        <p:txBody>
          <a:bodyPr/>
          <a:lstStyle/>
          <a:p>
            <a:r>
              <a:rPr lang="en-US" dirty="0" smtClean="0"/>
              <a:t>2010</a:t>
            </a:r>
            <a:endParaRPr lang="en-US" dirty="0"/>
          </a:p>
        </p:txBody>
      </p:sp>
      <p:sp>
        <p:nvSpPr>
          <p:cNvPr id="3" name="Content Placeholder 2"/>
          <p:cNvSpPr>
            <a:spLocks noGrp="1"/>
          </p:cNvSpPr>
          <p:nvPr>
            <p:ph idx="1"/>
          </p:nvPr>
        </p:nvSpPr>
        <p:spPr>
          <a:xfrm>
            <a:off x="457200" y="1143000"/>
            <a:ext cx="8229600" cy="5166360"/>
          </a:xfrm>
        </p:spPr>
        <p:txBody>
          <a:bodyPr>
            <a:normAutofit fontScale="92500"/>
          </a:bodyPr>
          <a:lstStyle/>
          <a:p>
            <a:pPr hangingPunct="0">
              <a:buNone/>
            </a:pPr>
            <a:endParaRPr lang="en-US" b="1" dirty="0" smtClean="0">
              <a:solidFill>
                <a:srgbClr val="FF0000"/>
              </a:solidFill>
            </a:endParaRPr>
          </a:p>
          <a:p>
            <a:pPr hangingPunct="0">
              <a:buNone/>
            </a:pPr>
            <a:endParaRPr lang="en-US" b="1" dirty="0" smtClean="0"/>
          </a:p>
          <a:p>
            <a:pPr hangingPunct="0">
              <a:buNone/>
            </a:pPr>
            <a:r>
              <a:rPr lang="en-US" b="1" dirty="0" smtClean="0"/>
              <a:t>     At the annual Banquet this year the Old hand pulled hose reel is put on display after many years in disrepairs. It was completely restored. </a:t>
            </a:r>
            <a:r>
              <a:rPr lang="en-US" b="1" dirty="0" smtClean="0">
                <a:solidFill>
                  <a:schemeClr val="bg1"/>
                </a:solidFill>
              </a:rPr>
              <a:t>Clarence Webber </a:t>
            </a:r>
            <a:r>
              <a:rPr lang="en-US" b="1" dirty="0" smtClean="0"/>
              <a:t>is responsible for doing the work of restoring the Old Hose Reel. </a:t>
            </a:r>
            <a:endParaRPr lang="en-US" dirty="0" smtClean="0"/>
          </a:p>
          <a:p>
            <a:pPr hangingPunct="0">
              <a:buNone/>
            </a:pPr>
            <a:r>
              <a:rPr lang="en-US" b="1" dirty="0" smtClean="0"/>
              <a:t>     The Hose Reel was taken to the annual State fireman’s convention at Ocean City, Maryland this year and place on display in the convention hall.  A lot of good comments were made about the fine job of restoring the reel.</a:t>
            </a:r>
            <a:endParaRPr lang="en-US" dirty="0" smtClean="0"/>
          </a:p>
          <a:p>
            <a:endParaRPr lang="en-US" dirty="0"/>
          </a:p>
        </p:txBody>
      </p:sp>
    </p:spTree>
  </p:cSld>
  <p:clrMapOvr>
    <a:masterClrMapping/>
  </p:clrMapOvr>
  <p:transition spd="slow" advTm="23000">
    <p:dissolve/>
  </p:transition>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2010 Annual Banquet</a:t>
            </a:r>
            <a:endParaRPr lang="en-US" dirty="0">
              <a:solidFill>
                <a:srgbClr val="FF0000"/>
              </a:solidFill>
            </a:endParaRPr>
          </a:p>
        </p:txBody>
      </p:sp>
      <p:pic>
        <p:nvPicPr>
          <p:cNvPr id="97282" name="Picture 2" descr="C:\Users\Ccity\jim's picture\Brunswick Hose Cart.jpg"/>
          <p:cNvPicPr>
            <a:picLocks noGrp="1" noChangeAspect="1" noChangeArrowheads="1"/>
          </p:cNvPicPr>
          <p:nvPr>
            <p:ph idx="1"/>
          </p:nvPr>
        </p:nvPicPr>
        <p:blipFill>
          <a:blip r:embed="rId2" cstate="print"/>
          <a:srcRect/>
          <a:stretch>
            <a:fillRect/>
          </a:stretch>
        </p:blipFill>
        <p:spPr bwMode="auto">
          <a:xfrm>
            <a:off x="1219200" y="1295400"/>
            <a:ext cx="6705600" cy="4830763"/>
          </a:xfrm>
          <a:prstGeom prst="rect">
            <a:avLst/>
          </a:prstGeom>
          <a:noFill/>
        </p:spPr>
      </p:pic>
    </p:spTree>
  </p:cSld>
  <p:clrMapOvr>
    <a:masterClrMapping/>
  </p:clrMapOvr>
  <p:transition advTm="13000">
    <p:dissolve/>
  </p:transition>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792162"/>
          </a:xfrm>
        </p:spPr>
        <p:txBody>
          <a:bodyPr/>
          <a:lstStyle/>
          <a:p>
            <a:r>
              <a:rPr lang="en-US" dirty="0" smtClean="0"/>
              <a:t>8</a:t>
            </a:r>
            <a:r>
              <a:rPr lang="en-US" baseline="30000" dirty="0" smtClean="0"/>
              <a:t>th</a:t>
            </a:r>
            <a:r>
              <a:rPr lang="en-US" dirty="0" smtClean="0"/>
              <a:t> June 2010</a:t>
            </a:r>
            <a:endParaRPr lang="en-US" dirty="0"/>
          </a:p>
        </p:txBody>
      </p:sp>
      <p:sp>
        <p:nvSpPr>
          <p:cNvPr id="3" name="Content Placeholder 2"/>
          <p:cNvSpPr>
            <a:spLocks noGrp="1"/>
          </p:cNvSpPr>
          <p:nvPr>
            <p:ph idx="1"/>
          </p:nvPr>
        </p:nvSpPr>
        <p:spPr>
          <a:xfrm>
            <a:off x="457200" y="990600"/>
            <a:ext cx="8229600" cy="5318760"/>
          </a:xfrm>
        </p:spPr>
        <p:txBody>
          <a:bodyPr>
            <a:normAutofit fontScale="70000" lnSpcReduction="20000"/>
          </a:bodyPr>
          <a:lstStyle/>
          <a:p>
            <a:pPr hangingPunct="0">
              <a:buNone/>
            </a:pPr>
            <a:r>
              <a:rPr lang="en-US" b="1" dirty="0" smtClean="0"/>
              <a:t> </a:t>
            </a:r>
            <a:endParaRPr lang="en-US" dirty="0" smtClean="0"/>
          </a:p>
          <a:p>
            <a:pPr hangingPunct="0">
              <a:buNone/>
            </a:pPr>
            <a:r>
              <a:rPr lang="en-US" b="1" dirty="0" smtClean="0"/>
              <a:t>       From the office of Roscoe Bartlett</a:t>
            </a:r>
            <a:endParaRPr lang="en-US" dirty="0" smtClean="0"/>
          </a:p>
          <a:p>
            <a:pPr hangingPunct="0">
              <a:buNone/>
            </a:pPr>
            <a:r>
              <a:rPr lang="en-US" b="1" dirty="0" smtClean="0"/>
              <a:t>       Washington, D.C.</a:t>
            </a:r>
            <a:endParaRPr lang="en-US" dirty="0" smtClean="0"/>
          </a:p>
          <a:p>
            <a:pPr hangingPunct="0">
              <a:buNone/>
            </a:pPr>
            <a:r>
              <a:rPr lang="en-US" b="1" dirty="0" smtClean="0"/>
              <a:t>       Congressman Roscoe Bartlett announces a $2,431,161 dollar grant to the Brunswick Volunteer Fire Company, Inc. its fire station.</a:t>
            </a:r>
            <a:endParaRPr lang="en-US" dirty="0" smtClean="0"/>
          </a:p>
          <a:p>
            <a:pPr hangingPunct="0"/>
            <a:endParaRPr lang="en-US" dirty="0" smtClean="0"/>
          </a:p>
          <a:p>
            <a:pPr hangingPunct="0">
              <a:buNone/>
            </a:pPr>
            <a:r>
              <a:rPr lang="en-US" b="1" dirty="0" smtClean="0"/>
              <a:t>     “Most of the fire companies in western Maryland, like Brunswick’s are Volunteer companies,” said the Congressman Bartlett. These volunteer fire companies are the back bones of our small towns. Firefighters give their time and energy and put their lives in harm’s way to protect all of us. A disaster in our Nation’s Capitol or hurricane or snowmelt that brings flooding along the Potomac, might call upon First Responders from the entire region.  The $2,431,161 grant brings federal taxpayers’ money back to Frederick County to provide the Brunswick Volunteer Fire Department with an improved station that will better protect its firefighters as well as all of the residents and worker in Brunswick and southern Frederick County’s homes and businesses.”</a:t>
            </a:r>
            <a:endParaRPr lang="en-US" dirty="0" smtClean="0"/>
          </a:p>
          <a:p>
            <a:endParaRPr lang="en-US" dirty="0"/>
          </a:p>
        </p:txBody>
      </p:sp>
    </p:spTree>
  </p:cSld>
  <p:clrMapOvr>
    <a:masterClrMapping/>
  </p:clrMapOvr>
  <p:transition spd="slow" advTm="35000">
    <p:randomBar dir="vert"/>
  </p:transition>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84643"/>
          </a:xfrm>
        </p:spPr>
        <p:txBody>
          <a:bodyPr>
            <a:normAutofit/>
          </a:bodyPr>
          <a:lstStyle/>
          <a:p>
            <a:r>
              <a:rPr lang="en-US" dirty="0" smtClean="0"/>
              <a:t>June 2010</a:t>
            </a:r>
            <a:endParaRPr lang="en-US" dirty="0"/>
          </a:p>
        </p:txBody>
      </p:sp>
      <p:sp>
        <p:nvSpPr>
          <p:cNvPr id="3" name="Content Placeholder 2"/>
          <p:cNvSpPr>
            <a:spLocks noGrp="1"/>
          </p:cNvSpPr>
          <p:nvPr>
            <p:ph idx="1"/>
          </p:nvPr>
        </p:nvSpPr>
        <p:spPr>
          <a:xfrm>
            <a:off x="457200" y="914400"/>
            <a:ext cx="8229600" cy="5562600"/>
          </a:xfrm>
        </p:spPr>
        <p:txBody>
          <a:bodyPr>
            <a:normAutofit fontScale="25000" lnSpcReduction="20000"/>
          </a:bodyPr>
          <a:lstStyle/>
          <a:p>
            <a:pPr hangingPunct="0">
              <a:buNone/>
            </a:pPr>
            <a:endParaRPr lang="en-US" sz="5100" b="1" dirty="0" smtClean="0">
              <a:solidFill>
                <a:srgbClr val="FF0000"/>
              </a:solidFill>
            </a:endParaRPr>
          </a:p>
          <a:p>
            <a:pPr hangingPunct="0">
              <a:buNone/>
            </a:pPr>
            <a:endParaRPr lang="en-US" b="1" dirty="0" smtClean="0"/>
          </a:p>
          <a:p>
            <a:pPr hangingPunct="0">
              <a:buNone/>
            </a:pPr>
            <a:endParaRPr lang="en-US" b="1" dirty="0" smtClean="0"/>
          </a:p>
          <a:p>
            <a:pPr hangingPunct="0">
              <a:buNone/>
            </a:pPr>
            <a:r>
              <a:rPr lang="en-US" sz="11200" b="1" dirty="0" smtClean="0"/>
              <a:t>     Construction is expected to start in the month of March 2011 or very soon thereafter on the new building.</a:t>
            </a:r>
            <a:endParaRPr lang="en-US" sz="11200" dirty="0" smtClean="0"/>
          </a:p>
          <a:p>
            <a:pPr hangingPunct="0">
              <a:buNone/>
            </a:pPr>
            <a:r>
              <a:rPr lang="en-US" sz="11200" b="1" dirty="0" smtClean="0"/>
              <a:t> </a:t>
            </a:r>
            <a:endParaRPr lang="en-US" sz="11200" dirty="0" smtClean="0"/>
          </a:p>
          <a:p>
            <a:pPr hangingPunct="0">
              <a:buNone/>
            </a:pPr>
            <a:r>
              <a:rPr lang="en-US" sz="11200" dirty="0" smtClean="0"/>
              <a:t>     Company 5 sold the 1984 International 1800 gallon tanker, built by 4 Guys of Pa.</a:t>
            </a:r>
          </a:p>
          <a:p>
            <a:pPr hangingPunct="0">
              <a:buNone/>
            </a:pPr>
            <a:r>
              <a:rPr lang="en-US" sz="11200" dirty="0" smtClean="0"/>
              <a:t> </a:t>
            </a:r>
          </a:p>
          <a:p>
            <a:pPr hangingPunct="0">
              <a:buNone/>
            </a:pPr>
            <a:r>
              <a:rPr lang="en-US" sz="11200" dirty="0" smtClean="0"/>
              <a:t>    A Volunteer Fire Company of Fairmount, Pa. purchased this tanker for $18,000.</a:t>
            </a:r>
          </a:p>
          <a:p>
            <a:pPr hangingPunct="0">
              <a:buNone/>
            </a:pPr>
            <a:r>
              <a:rPr lang="en-US" sz="8000" dirty="0" smtClean="0"/>
              <a:t> </a:t>
            </a:r>
          </a:p>
          <a:p>
            <a:pPr hangingPunct="0">
              <a:buNone/>
            </a:pPr>
            <a:r>
              <a:rPr lang="en-US" sz="5100" dirty="0" smtClean="0"/>
              <a:t>.</a:t>
            </a:r>
          </a:p>
          <a:p>
            <a:endParaRPr lang="en-US" dirty="0"/>
          </a:p>
        </p:txBody>
      </p:sp>
    </p:spTree>
  </p:cSld>
  <p:clrMapOvr>
    <a:masterClrMapping/>
  </p:clrMapOvr>
  <p:transition advTm="13000">
    <p:dissolve/>
  </p:transition>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August 2</a:t>
            </a:r>
            <a:r>
              <a:rPr lang="en-US" baseline="30000" dirty="0" smtClean="0"/>
              <a:t>nd</a:t>
            </a:r>
            <a:r>
              <a:rPr lang="en-US" dirty="0" smtClean="0"/>
              <a:t> 2010</a:t>
            </a:r>
            <a:endParaRPr lang="en-US" dirty="0"/>
          </a:p>
        </p:txBody>
      </p:sp>
      <p:sp>
        <p:nvSpPr>
          <p:cNvPr id="3" name="Content Placeholder 2"/>
          <p:cNvSpPr>
            <a:spLocks noGrp="1"/>
          </p:cNvSpPr>
          <p:nvPr>
            <p:ph idx="1"/>
          </p:nvPr>
        </p:nvSpPr>
        <p:spPr/>
        <p:txBody>
          <a:bodyPr/>
          <a:lstStyle/>
          <a:p>
            <a:pPr>
              <a:buNone/>
            </a:pPr>
            <a:r>
              <a:rPr lang="en-US" dirty="0" smtClean="0"/>
              <a:t>     Aug 2</a:t>
            </a:r>
            <a:r>
              <a:rPr lang="en-US" baseline="30000" dirty="0" smtClean="0"/>
              <a:t>nd</a:t>
            </a:r>
            <a:r>
              <a:rPr lang="en-US" dirty="0" smtClean="0"/>
              <a:t> 2010 the Brunswick Volunteer Fire Company put in service a Mack 2010, 3000 gal tanker known as Tanker 5. Color of this Tanker is Red and White. Tanker is equipped with two portable 2100 gal fold up tanks and many other kinds of equipment. Tanker 5 was purchased by the Frederick County Government for the Brunswick Volunteer Fire Company</a:t>
            </a:r>
            <a:r>
              <a:rPr lang="en-US" sz="1600" dirty="0" smtClean="0"/>
              <a:t>.</a:t>
            </a:r>
            <a:endParaRPr lang="en-US" dirty="0"/>
          </a:p>
        </p:txBody>
      </p:sp>
    </p:spTree>
  </p:cSld>
  <p:clrMapOvr>
    <a:masterClrMapping/>
  </p:clrMapOvr>
  <p:transition advTm="21000"/>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fontScale="90000"/>
          </a:bodyPr>
          <a:lstStyle/>
          <a:p>
            <a:r>
              <a:rPr lang="en-US" dirty="0" smtClean="0"/>
              <a:t>Placed in service Aug 2</a:t>
            </a:r>
            <a:r>
              <a:rPr lang="en-US" baseline="30000" dirty="0" smtClean="0"/>
              <a:t>nd</a:t>
            </a:r>
            <a:r>
              <a:rPr lang="en-US" dirty="0" smtClean="0"/>
              <a:t> 2010</a:t>
            </a:r>
            <a:endParaRPr lang="en-US" dirty="0"/>
          </a:p>
        </p:txBody>
      </p:sp>
      <p:pic>
        <p:nvPicPr>
          <p:cNvPr id="2050" name="Picture 2" descr="E:\jim's picture\Brunswick Tanker 5.jpg"/>
          <p:cNvPicPr>
            <a:picLocks noGrp="1" noChangeAspect="1" noChangeArrowheads="1"/>
          </p:cNvPicPr>
          <p:nvPr>
            <p:ph idx="1"/>
          </p:nvPr>
        </p:nvPicPr>
        <p:blipFill>
          <a:blip r:embed="rId2" cstate="print"/>
          <a:srcRect/>
          <a:stretch>
            <a:fillRect/>
          </a:stretch>
        </p:blipFill>
        <p:spPr bwMode="auto">
          <a:xfrm>
            <a:off x="574939" y="1600200"/>
            <a:ext cx="7994121" cy="4708525"/>
          </a:xfrm>
          <a:prstGeom prst="rect">
            <a:avLst/>
          </a:prstGeom>
          <a:noFill/>
        </p:spPr>
      </p:pic>
    </p:spTree>
  </p:cSld>
  <p:clrMapOvr>
    <a:masterClrMapping/>
  </p:clrMapOvr>
  <p:transition spd="slow" advTm="10000">
    <p:newsflash/>
  </p:transition>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July 2010</a:t>
            </a:r>
            <a:endParaRPr lang="en-US" dirty="0"/>
          </a:p>
        </p:txBody>
      </p:sp>
      <p:sp>
        <p:nvSpPr>
          <p:cNvPr id="3" name="Content Placeholder 2"/>
          <p:cNvSpPr>
            <a:spLocks noGrp="1"/>
          </p:cNvSpPr>
          <p:nvPr>
            <p:ph idx="1"/>
          </p:nvPr>
        </p:nvSpPr>
        <p:spPr/>
        <p:txBody>
          <a:bodyPr>
            <a:normAutofit fontScale="40000" lnSpcReduction="20000"/>
          </a:bodyPr>
          <a:lstStyle/>
          <a:p>
            <a:pPr hangingPunct="0">
              <a:buNone/>
            </a:pPr>
            <a:r>
              <a:rPr lang="en-US" sz="9600" dirty="0" smtClean="0"/>
              <a:t>    July 1 of this year Company 5 put in service a new Chief Vehicle, Chevrolet 2010 Suburban equipped with a command center and other equipment.</a:t>
            </a:r>
          </a:p>
          <a:p>
            <a:pPr hangingPunct="0">
              <a:buNone/>
            </a:pPr>
            <a:endParaRPr lang="en-US" sz="9600" dirty="0" smtClean="0"/>
          </a:p>
          <a:p>
            <a:pPr hangingPunct="0">
              <a:buNone/>
            </a:pPr>
            <a:r>
              <a:rPr lang="en-US" sz="9600" dirty="0" smtClean="0"/>
              <a:t>   The old 1999 explore will be retained and used as a first responders vehicle. </a:t>
            </a:r>
            <a:endParaRPr lang="en-US" dirty="0" smtClean="0"/>
          </a:p>
          <a:p>
            <a:pPr>
              <a:buNone/>
            </a:pPr>
            <a:endParaRPr lang="en-US" dirty="0"/>
          </a:p>
        </p:txBody>
      </p:sp>
    </p:spTree>
  </p:cSld>
  <p:clrMapOvr>
    <a:masterClrMapping/>
  </p:clrMapOvr>
  <p:transition advTm="15000">
    <p:wipe dir="d"/>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smtClean="0">
                <a:solidFill>
                  <a:schemeClr val="bg1"/>
                </a:solidFill>
              </a:rPr>
              <a:t>The First motorized Fire Truck For Brunswick</a:t>
            </a:r>
            <a:br>
              <a:rPr lang="en-US" sz="2800" dirty="0" smtClean="0">
                <a:solidFill>
                  <a:schemeClr val="bg1"/>
                </a:solidFill>
              </a:rPr>
            </a:br>
            <a:r>
              <a:rPr lang="en-US" sz="2800" dirty="0" smtClean="0">
                <a:solidFill>
                  <a:schemeClr val="bg1"/>
                </a:solidFill>
              </a:rPr>
              <a:t>Sitting in front of the Peoples Nation Bank of Brunswick. On West Potomac Street.</a:t>
            </a:r>
            <a:endParaRPr lang="en-US" sz="2800" dirty="0">
              <a:solidFill>
                <a:schemeClr val="bg1"/>
              </a:solidFill>
            </a:endParaRPr>
          </a:p>
        </p:txBody>
      </p:sp>
      <p:pic>
        <p:nvPicPr>
          <p:cNvPr id="8194" name="Picture 2" descr="C:\Users\Ccity\jim's picture\2010-08-24-1242-25.jpg"/>
          <p:cNvPicPr>
            <a:picLocks noGrp="1" noChangeAspect="1" noChangeArrowheads="1"/>
          </p:cNvPicPr>
          <p:nvPr>
            <p:ph idx="1"/>
          </p:nvPr>
        </p:nvPicPr>
        <p:blipFill>
          <a:blip r:embed="rId2" cstate="print"/>
          <a:stretch>
            <a:fillRect/>
          </a:stretch>
        </p:blipFill>
        <p:spPr bwMode="auto">
          <a:xfrm>
            <a:off x="762001" y="1691322"/>
            <a:ext cx="7543800" cy="4977498"/>
          </a:xfrm>
          <a:prstGeom prst="rect">
            <a:avLst/>
          </a:prstGeom>
          <a:noFill/>
        </p:spPr>
      </p:pic>
    </p:spTree>
  </p:cSld>
  <p:clrMapOvr>
    <a:masterClrMapping/>
  </p:clrMapOvr>
  <p:transition advTm="10000">
    <p:dissolve/>
  </p:transition>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dirty="0" smtClean="0"/>
              <a:t>Sept 2010</a:t>
            </a:r>
            <a:endParaRPr lang="en-US" dirty="0"/>
          </a:p>
        </p:txBody>
      </p:sp>
      <p:pic>
        <p:nvPicPr>
          <p:cNvPr id="3074" name="Picture 2"/>
          <p:cNvPicPr>
            <a:picLocks noGrp="1" noChangeAspect="1" noChangeArrowheads="1"/>
          </p:cNvPicPr>
          <p:nvPr>
            <p:ph idx="1"/>
          </p:nvPr>
        </p:nvPicPr>
        <p:blipFill>
          <a:blip r:embed="rId2" cstate="print"/>
          <a:srcRect/>
          <a:stretch>
            <a:fillRect/>
          </a:stretch>
        </p:blipFill>
        <p:spPr bwMode="auto">
          <a:xfrm>
            <a:off x="685800" y="1006475"/>
            <a:ext cx="7696200" cy="5318125"/>
          </a:xfrm>
          <a:prstGeom prst="rect">
            <a:avLst/>
          </a:prstGeom>
          <a:noFill/>
          <a:ln w="9525">
            <a:noFill/>
            <a:miter lim="800000"/>
            <a:headEnd/>
            <a:tailEnd/>
          </a:ln>
        </p:spPr>
      </p:pic>
    </p:spTree>
  </p:cSld>
  <p:clrMapOvr>
    <a:masterClrMapping/>
  </p:clrMapOvr>
  <p:transition spd="slow" advTm="12000">
    <p:dissolve/>
  </p:transition>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2010 Fire Prevention at the Brunswick elementary School</a:t>
            </a: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 y="1752600"/>
            <a:ext cx="7848600" cy="4953000"/>
          </a:xfrm>
          <a:prstGeom prst="rect">
            <a:avLst/>
          </a:prstGeom>
        </p:spPr>
      </p:pic>
    </p:spTree>
    <p:extLst>
      <p:ext uri="{BB962C8B-B14F-4D97-AF65-F5344CB8AC3E}">
        <p14:creationId xmlns:p14="http://schemas.microsoft.com/office/powerpoint/2010/main" val="2242979584"/>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Officers of 2011</a:t>
            </a:r>
            <a:endParaRPr lang="en-US" dirty="0"/>
          </a:p>
        </p:txBody>
      </p:sp>
      <p:sp>
        <p:nvSpPr>
          <p:cNvPr id="3" name="Content Placeholder 2"/>
          <p:cNvSpPr>
            <a:spLocks noGrp="1"/>
          </p:cNvSpPr>
          <p:nvPr>
            <p:ph idx="1"/>
          </p:nvPr>
        </p:nvSpPr>
        <p:spPr/>
        <p:txBody>
          <a:bodyPr>
            <a:normAutofit/>
          </a:bodyPr>
          <a:lstStyle/>
          <a:p>
            <a:pPr>
              <a:buNone/>
            </a:pPr>
            <a:r>
              <a:rPr lang="en-US" sz="2400" dirty="0" smtClean="0"/>
              <a:t>                  President            George Clary</a:t>
            </a:r>
          </a:p>
          <a:p>
            <a:pPr>
              <a:buNone/>
            </a:pPr>
            <a:r>
              <a:rPr lang="en-US" sz="2400" dirty="0" smtClean="0"/>
              <a:t>                  V President        Tom Watson</a:t>
            </a:r>
          </a:p>
          <a:p>
            <a:pPr>
              <a:buNone/>
            </a:pPr>
            <a:r>
              <a:rPr lang="en-US" sz="2400" dirty="0" smtClean="0"/>
              <a:t>                  Secretary             Lyndi D’Amico</a:t>
            </a:r>
          </a:p>
          <a:p>
            <a:pPr>
              <a:buNone/>
            </a:pPr>
            <a:r>
              <a:rPr lang="en-US" sz="2400" dirty="0" smtClean="0"/>
              <a:t>                  Fin Secretary      Dave Young</a:t>
            </a:r>
          </a:p>
          <a:p>
            <a:pPr>
              <a:buNone/>
            </a:pPr>
            <a:r>
              <a:rPr lang="en-US" sz="2400" dirty="0" smtClean="0"/>
              <a:t>                  Treasure             Kevin Myers</a:t>
            </a:r>
          </a:p>
          <a:p>
            <a:pPr>
              <a:buNone/>
            </a:pPr>
            <a:r>
              <a:rPr lang="en-US" sz="2400" dirty="0" smtClean="0"/>
              <a:t>                                Directors</a:t>
            </a:r>
          </a:p>
          <a:p>
            <a:pPr>
              <a:buNone/>
            </a:pPr>
            <a:r>
              <a:rPr lang="en-US" sz="2400" dirty="0" smtClean="0"/>
              <a:t>      Kenny Nicewarner, Todd Webber, Jeff Simons, </a:t>
            </a:r>
          </a:p>
          <a:p>
            <a:pPr>
              <a:buNone/>
            </a:pPr>
            <a:r>
              <a:rPr lang="en-US" sz="2400" dirty="0" smtClean="0"/>
              <a:t>      Sandy White and David </a:t>
            </a:r>
            <a:r>
              <a:rPr lang="en-US" sz="2400" dirty="0" err="1" smtClean="0"/>
              <a:t>Nalborczky</a:t>
            </a:r>
            <a:endParaRPr lang="en-US" sz="2400" dirty="0" smtClean="0"/>
          </a:p>
          <a:p>
            <a:pPr>
              <a:buNone/>
            </a:pPr>
            <a:r>
              <a:rPr lang="en-US" sz="2400" dirty="0" smtClean="0"/>
              <a:t>                          Chief 5 Roy Lipscomb</a:t>
            </a:r>
            <a:endParaRPr lang="en-US" sz="2400" dirty="0"/>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This will be our 8</a:t>
            </a:r>
            <a:r>
              <a:rPr lang="en-US" baseline="30000" dirty="0" smtClean="0"/>
              <a:t>th</a:t>
            </a:r>
            <a:r>
              <a:rPr lang="en-US" dirty="0" smtClean="0"/>
              <a:t> year for the Sportsman Calendar</a:t>
            </a:r>
            <a:endParaRPr lang="en-US" dirty="0"/>
          </a:p>
        </p:txBody>
      </p:sp>
      <p:pic>
        <p:nvPicPr>
          <p:cNvPr id="3074" name="Picture 2" descr="C:\Users\Ccity\jim's picture\BVFD Pictures\2010-08-18-1430-41.jpg"/>
          <p:cNvPicPr>
            <a:picLocks noGrp="1" noChangeAspect="1" noChangeArrowheads="1"/>
          </p:cNvPicPr>
          <p:nvPr>
            <p:ph idx="1"/>
          </p:nvPr>
        </p:nvPicPr>
        <p:blipFill>
          <a:blip r:embed="rId2" cstate="print"/>
          <a:srcRect/>
          <a:stretch>
            <a:fillRect/>
          </a:stretch>
        </p:blipFill>
        <p:spPr bwMode="auto">
          <a:xfrm>
            <a:off x="1334196" y="1600200"/>
            <a:ext cx="6475607" cy="4708525"/>
          </a:xfrm>
          <a:prstGeom prst="rect">
            <a:avLst/>
          </a:prstGeom>
          <a:noFill/>
        </p:spPr>
      </p:pic>
    </p:spTree>
  </p:cSld>
  <p:clrMapOvr>
    <a:masterClrMapping/>
  </p:clrMapOvr>
  <p:transition advTm="20000"/>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Todd Webber’s Life Saving Action 9 Jan 2011</a:t>
            </a:r>
            <a:endParaRPr lang="en-US" dirty="0"/>
          </a:p>
        </p:txBody>
      </p:sp>
      <p:pic>
        <p:nvPicPr>
          <p:cNvPr id="1026" name="Picture 2"/>
          <p:cNvPicPr>
            <a:picLocks noGrp="1" noChangeAspect="1" noChangeArrowheads="1"/>
          </p:cNvPicPr>
          <p:nvPr>
            <p:ph idx="1"/>
          </p:nvPr>
        </p:nvPicPr>
        <p:blipFill>
          <a:blip r:embed="rId3" cstate="print"/>
          <a:srcRect/>
          <a:stretch>
            <a:fillRect/>
          </a:stretch>
        </p:blipFill>
        <p:spPr bwMode="auto">
          <a:xfrm>
            <a:off x="1828800" y="1752600"/>
            <a:ext cx="5638800" cy="4556125"/>
          </a:xfrm>
          <a:prstGeom prst="rect">
            <a:avLst/>
          </a:prstGeom>
          <a:noFill/>
          <a:ln w="9525">
            <a:noFill/>
            <a:miter lim="800000"/>
            <a:headEnd/>
            <a:tailEnd/>
          </a:ln>
          <a:effectLst/>
        </p:spPr>
      </p:pic>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Life Saving Action by Member</a:t>
            </a:r>
            <a:br>
              <a:rPr lang="en-US" dirty="0" smtClean="0"/>
            </a:br>
            <a:r>
              <a:rPr lang="en-US" dirty="0" smtClean="0"/>
              <a:t>Todd Webber 9th January 2011</a:t>
            </a:r>
            <a:endParaRPr lang="en-US" dirty="0"/>
          </a:p>
        </p:txBody>
      </p:sp>
      <p:sp>
        <p:nvSpPr>
          <p:cNvPr id="3" name="Content Placeholder 2"/>
          <p:cNvSpPr>
            <a:spLocks noGrp="1"/>
          </p:cNvSpPr>
          <p:nvPr>
            <p:ph idx="1"/>
          </p:nvPr>
        </p:nvSpPr>
        <p:spPr/>
        <p:txBody>
          <a:bodyPr>
            <a:normAutofit fontScale="55000" lnSpcReduction="20000"/>
          </a:bodyPr>
          <a:lstStyle/>
          <a:p>
            <a:pPr>
              <a:buNone/>
            </a:pPr>
            <a:r>
              <a:rPr lang="en-US" dirty="0" smtClean="0"/>
              <a:t>         January 9, 2011 at 12:14 hours when the box alarm was sounded for a house fire across from 1511 Jefferson Pike. The first arriving officer went on the scene with a structure well involved. The first arriving units began the initial attack of the fire, and then a neighbor reported to command that the elderly man that lives there may still be inside. Additional Units were arriving at the same time that information was given to command, so a unit was immediately given the assignment for the primary search. The crew made entry through the back porch door and once on the enclosed back porch they encountered heavy smoke conditions and could not locate the door that went into the house, and they came back out. Firefighter Todd Webber was outside the back door when they came out and reported to him that they could not locate the door to make entry into the house. Already bottled up Todd went in to the enclosed back porch and located the interior door that opened into the house and made entry. Once inside Todd began a search of the structure, found the unconscious body of Robert Pearson on the kitchen floor, and removed him from the fire-engulfed structure. He was flown to John Hopkins Bay View Burn Center and I am very happy to report that he is alive and recovering from his injuries.</a:t>
            </a:r>
          </a:p>
          <a:p>
            <a:pPr>
              <a:buNone/>
            </a:pPr>
            <a:r>
              <a:rPr lang="en-US" dirty="0" smtClean="0"/>
              <a:t> </a:t>
            </a:r>
          </a:p>
          <a:p>
            <a:pPr>
              <a:buNone/>
            </a:pPr>
            <a:r>
              <a:rPr lang="en-US" dirty="0" smtClean="0"/>
              <a:t>         Presented to Todd A. Webber for outstanding performance in search and rescue at the house fire on January 9, 2011 at 1510 Jefferson Pike in Knoxville Maryland. Your exemplary performance resulted in saving the life of Robert Pearson.</a:t>
            </a:r>
          </a:p>
          <a:p>
            <a:pPr>
              <a:buNone/>
            </a:pPr>
            <a:r>
              <a:rPr lang="en-US" dirty="0" smtClean="0"/>
              <a:t> </a:t>
            </a:r>
          </a:p>
          <a:p>
            <a:pPr>
              <a:buNone/>
            </a:pPr>
            <a:r>
              <a:rPr lang="en-US" dirty="0" smtClean="0"/>
              <a:t>     Given this 12</a:t>
            </a:r>
            <a:r>
              <a:rPr lang="en-US" baseline="30000" dirty="0" smtClean="0"/>
              <a:t>th</a:t>
            </a:r>
            <a:r>
              <a:rPr lang="en-US" dirty="0" smtClean="0"/>
              <a:t> day of March 2011 by Chief Roy E. Lipscomb on behalf of the  Brunswick </a:t>
            </a:r>
          </a:p>
          <a:p>
            <a:pPr>
              <a:buNone/>
            </a:pPr>
            <a:r>
              <a:rPr lang="en-US" dirty="0" smtClean="0"/>
              <a:t>     Volunteer Fire Company.</a:t>
            </a:r>
          </a:p>
          <a:p>
            <a:endParaRPr lang="en-US" dirty="0"/>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341438"/>
          </a:xfrm>
        </p:spPr>
        <p:txBody>
          <a:bodyPr>
            <a:normAutofit fontScale="90000"/>
          </a:bodyPr>
          <a:lstStyle/>
          <a:p>
            <a:r>
              <a:rPr lang="en-US" sz="3200" dirty="0" smtClean="0"/>
              <a:t>      Ground Breaking, 5 April 2011</a:t>
            </a:r>
            <a:r>
              <a:rPr lang="en-US" sz="3200" dirty="0"/>
              <a:t/>
            </a:r>
            <a:br>
              <a:rPr lang="en-US" sz="3200" dirty="0"/>
            </a:br>
            <a:r>
              <a:rPr lang="en-US" sz="3200" dirty="0" smtClean="0"/>
              <a:t> for the Brunswick Vol Fire Co. New building</a:t>
            </a:r>
            <a:endParaRPr lang="en-US" sz="32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0" y="1417638"/>
            <a:ext cx="8128000" cy="5440362"/>
          </a:xfrm>
          <a:prstGeom prst="rect">
            <a:avLst/>
          </a:prstGeom>
        </p:spPr>
      </p:pic>
    </p:spTree>
    <p:extLst>
      <p:ext uri="{BB962C8B-B14F-4D97-AF65-F5344CB8AC3E}">
        <p14:creationId xmlns:p14="http://schemas.microsoft.com/office/powerpoint/2010/main" val="767472928"/>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Ground Breaking 5 April 2011</a:t>
            </a:r>
            <a:endParaRPr lang="en-US" sz="32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0" y="1524000"/>
            <a:ext cx="8128000" cy="4953000"/>
          </a:xfrm>
          <a:prstGeom prst="rect">
            <a:avLst/>
          </a:prstGeom>
        </p:spPr>
      </p:pic>
    </p:spTree>
    <p:extLst>
      <p:ext uri="{BB962C8B-B14F-4D97-AF65-F5344CB8AC3E}">
        <p14:creationId xmlns:p14="http://schemas.microsoft.com/office/powerpoint/2010/main" val="232224392"/>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2011 </a:t>
            </a:r>
            <a:endParaRPr lang="en-US" dirty="0"/>
          </a:p>
        </p:txBody>
      </p:sp>
      <p:sp>
        <p:nvSpPr>
          <p:cNvPr id="3" name="Content Placeholder 2"/>
          <p:cNvSpPr>
            <a:spLocks noGrp="1"/>
          </p:cNvSpPr>
          <p:nvPr>
            <p:ph idx="1"/>
          </p:nvPr>
        </p:nvSpPr>
        <p:spPr/>
        <p:txBody>
          <a:bodyPr>
            <a:normAutofit/>
          </a:bodyPr>
          <a:lstStyle/>
          <a:p>
            <a:pPr marL="137160" indent="0">
              <a:buNone/>
            </a:pPr>
            <a:r>
              <a:rPr lang="en-US" sz="5400" dirty="0"/>
              <a:t>This year is the 25</a:t>
            </a:r>
            <a:r>
              <a:rPr lang="en-US" sz="5400" baseline="30000" dirty="0"/>
              <a:t>th</a:t>
            </a:r>
            <a:r>
              <a:rPr lang="en-US" sz="5400" dirty="0"/>
              <a:t> year of the Fog Eye Mud Bog</a:t>
            </a:r>
          </a:p>
        </p:txBody>
      </p:sp>
    </p:spTree>
    <p:extLst>
      <p:ext uri="{BB962C8B-B14F-4D97-AF65-F5344CB8AC3E}">
        <p14:creationId xmlns:p14="http://schemas.microsoft.com/office/powerpoint/2010/main" val="409346481"/>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Officers for 2012</a:t>
            </a:r>
            <a:endParaRPr lang="en-US" dirty="0"/>
          </a:p>
        </p:txBody>
      </p:sp>
      <p:sp>
        <p:nvSpPr>
          <p:cNvPr id="3" name="Content Placeholder 2"/>
          <p:cNvSpPr>
            <a:spLocks noGrp="1"/>
          </p:cNvSpPr>
          <p:nvPr>
            <p:ph idx="1"/>
          </p:nvPr>
        </p:nvSpPr>
        <p:spPr>
          <a:xfrm>
            <a:off x="457200" y="1600200"/>
            <a:ext cx="8229600" cy="5257800"/>
          </a:xfrm>
        </p:spPr>
        <p:txBody>
          <a:bodyPr>
            <a:normAutofit/>
          </a:bodyPr>
          <a:lstStyle/>
          <a:p>
            <a:pPr>
              <a:buNone/>
            </a:pPr>
            <a:r>
              <a:rPr lang="en-US" sz="2000" dirty="0" smtClean="0"/>
              <a:t>               President                   George Clary</a:t>
            </a:r>
          </a:p>
          <a:p>
            <a:pPr>
              <a:buNone/>
            </a:pPr>
            <a:r>
              <a:rPr lang="en-US" sz="2000" dirty="0" smtClean="0"/>
              <a:t>               V President               Tom Watson</a:t>
            </a:r>
          </a:p>
          <a:p>
            <a:pPr>
              <a:buNone/>
            </a:pPr>
            <a:r>
              <a:rPr lang="en-US" sz="2000" dirty="0" smtClean="0"/>
              <a:t>               Secretary                    Lyndi  D’Amico</a:t>
            </a:r>
          </a:p>
          <a:p>
            <a:pPr>
              <a:buNone/>
            </a:pPr>
            <a:r>
              <a:rPr lang="en-US" sz="2000" dirty="0" smtClean="0"/>
              <a:t>               Treasure                     Kevin Myers</a:t>
            </a:r>
          </a:p>
          <a:p>
            <a:pPr>
              <a:buNone/>
            </a:pPr>
            <a:r>
              <a:rPr lang="en-US" sz="2000" dirty="0" smtClean="0"/>
              <a:t>               Fin Secretary              Dave Young</a:t>
            </a:r>
          </a:p>
          <a:p>
            <a:pPr>
              <a:buNone/>
            </a:pPr>
            <a:r>
              <a:rPr lang="en-US" sz="2000" dirty="0" smtClean="0"/>
              <a:t>                                Directors</a:t>
            </a:r>
          </a:p>
          <a:p>
            <a:pPr>
              <a:buNone/>
            </a:pPr>
            <a:r>
              <a:rPr lang="en-US" sz="2000" dirty="0" smtClean="0"/>
              <a:t>               Danny D’Amico, Dave Nalborczyk, Kenny Nicewarner, </a:t>
            </a:r>
          </a:p>
          <a:p>
            <a:pPr>
              <a:buNone/>
            </a:pPr>
            <a:r>
              <a:rPr lang="en-US" sz="2000" dirty="0"/>
              <a:t> </a:t>
            </a:r>
            <a:r>
              <a:rPr lang="en-US" sz="2000" dirty="0" smtClean="0"/>
              <a:t>                            Todd Webber and Jeff Simons.</a:t>
            </a:r>
          </a:p>
          <a:p>
            <a:pPr>
              <a:buNone/>
            </a:pPr>
            <a:endParaRPr lang="en-US" sz="2000" dirty="0" smtClean="0"/>
          </a:p>
          <a:p>
            <a:pPr>
              <a:buNone/>
            </a:pPr>
            <a:r>
              <a:rPr lang="en-US" sz="2000" dirty="0" smtClean="0"/>
              <a:t>                                 Chief  5 Roy Lipscomb</a:t>
            </a:r>
          </a:p>
          <a:p>
            <a:pPr>
              <a:buNone/>
            </a:pPr>
            <a:r>
              <a:rPr lang="en-US" sz="2000" dirty="0" smtClean="0"/>
              <a:t>                                 Chief 51 Wade Watson </a:t>
            </a:r>
          </a:p>
          <a:p>
            <a:pPr>
              <a:buNone/>
            </a:pPr>
            <a:r>
              <a:rPr lang="en-US" sz="2000" dirty="0" smtClean="0"/>
              <a:t>                                 Chief 52 George Houser</a:t>
            </a:r>
          </a:p>
          <a:p>
            <a:pPr>
              <a:buNone/>
            </a:pPr>
            <a:r>
              <a:rPr lang="en-US" sz="2000" dirty="0"/>
              <a:t> </a:t>
            </a:r>
            <a:r>
              <a:rPr lang="en-US" sz="2000" dirty="0" smtClean="0"/>
              <a:t>                                Chief 53 George Clary Jr</a:t>
            </a:r>
          </a:p>
          <a:p>
            <a:pPr>
              <a:buNone/>
            </a:pPr>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25562"/>
          </a:xfrm>
        </p:spPr>
        <p:txBody>
          <a:bodyPr>
            <a:normAutofit fontScale="90000"/>
          </a:bodyPr>
          <a:lstStyle/>
          <a:p>
            <a:r>
              <a:rPr lang="en-US" sz="2400" dirty="0" smtClean="0">
                <a:solidFill>
                  <a:schemeClr val="bg1"/>
                </a:solidFill>
              </a:rPr>
              <a:t>This is the first </a:t>
            </a:r>
            <a:r>
              <a:rPr lang="en-US" sz="2400" dirty="0" err="1" smtClean="0">
                <a:solidFill>
                  <a:schemeClr val="bg1"/>
                </a:solidFill>
              </a:rPr>
              <a:t>offical</a:t>
            </a:r>
            <a:r>
              <a:rPr lang="en-US" sz="2400" dirty="0" smtClean="0">
                <a:solidFill>
                  <a:schemeClr val="bg1"/>
                </a:solidFill>
              </a:rPr>
              <a:t> Fire House of Brunswick used between 1909 and 1928. A new building was built on this site much later (Oct 7 1948) at West Potomac Street</a:t>
            </a:r>
            <a:endParaRPr lang="en-US" sz="2400" dirty="0">
              <a:solidFill>
                <a:schemeClr val="bg1"/>
              </a:solidFill>
            </a:endParaRPr>
          </a:p>
        </p:txBody>
      </p:sp>
      <p:pic>
        <p:nvPicPr>
          <p:cNvPr id="4" name="Content Placeholder 3" descr="C:\Documents and Settings\jdixon\My Documents\First fire hall Brunswick, Md.jpg"/>
          <p:cNvPicPr>
            <a:picLocks noGrp="1"/>
          </p:cNvPicPr>
          <p:nvPr>
            <p:ph idx="1"/>
          </p:nvPr>
        </p:nvPicPr>
        <p:blipFill>
          <a:blip r:embed="rId3" cstate="print"/>
          <a:stretch>
            <a:fillRect/>
          </a:stretch>
        </p:blipFill>
        <p:spPr bwMode="auto">
          <a:xfrm>
            <a:off x="609600" y="1600200"/>
            <a:ext cx="8077200" cy="5105400"/>
          </a:xfrm>
          <a:prstGeom prst="rect">
            <a:avLst/>
          </a:prstGeom>
          <a:noFill/>
          <a:ln w="9525">
            <a:noFill/>
            <a:miter lim="800000"/>
            <a:headEnd/>
            <a:tailEnd/>
          </a:ln>
        </p:spPr>
      </p:pic>
    </p:spTree>
  </p:cSld>
  <p:clrMapOvr>
    <a:masterClrMapping/>
  </p:clrMapOvr>
  <p:transition spd="slow" advTm="10000">
    <p:dissolve/>
  </p:transition>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Ronald West Lowe</a:t>
            </a:r>
            <a:br>
              <a:rPr lang="en-US" dirty="0" smtClean="0"/>
            </a:br>
            <a:r>
              <a:rPr lang="en-US" dirty="0" smtClean="0"/>
              <a:t>Died  05/25/2012</a:t>
            </a:r>
            <a:endParaRPr lang="en-US" dirty="0"/>
          </a:p>
        </p:txBody>
      </p:sp>
      <p:sp>
        <p:nvSpPr>
          <p:cNvPr id="3" name="Content Placeholder 2"/>
          <p:cNvSpPr>
            <a:spLocks noGrp="1"/>
          </p:cNvSpPr>
          <p:nvPr>
            <p:ph idx="1"/>
          </p:nvPr>
        </p:nvSpPr>
        <p:spPr>
          <a:xfrm>
            <a:off x="457200" y="1600200"/>
            <a:ext cx="8229600" cy="4953000"/>
          </a:xfrm>
        </p:spPr>
        <p:txBody>
          <a:bodyPr>
            <a:normAutofit fontScale="55000" lnSpcReduction="20000"/>
          </a:bodyPr>
          <a:lstStyle/>
          <a:p>
            <a:pPr>
              <a:buNone/>
            </a:pPr>
            <a:r>
              <a:rPr lang="en-US" b="1" dirty="0" smtClean="0"/>
              <a:t>Ronald West Lowe </a:t>
            </a:r>
            <a:r>
              <a:rPr lang="en-US" dirty="0" smtClean="0"/>
              <a:t> </a:t>
            </a:r>
          </a:p>
          <a:p>
            <a:pPr>
              <a:buNone/>
            </a:pPr>
            <a:r>
              <a:rPr lang="en-US" dirty="0" smtClean="0"/>
              <a:t>Born 10/04/1943 died  05/24/2012 at home.</a:t>
            </a:r>
          </a:p>
          <a:p>
            <a:pPr>
              <a:buNone/>
            </a:pPr>
            <a:endParaRPr lang="en-US" dirty="0" smtClean="0"/>
          </a:p>
          <a:p>
            <a:pPr>
              <a:buNone/>
            </a:pPr>
            <a:r>
              <a:rPr lang="en-US" dirty="0" smtClean="0"/>
              <a:t>He was Passed President, Passed Vice President, and Passed Board of Director.</a:t>
            </a:r>
          </a:p>
          <a:p>
            <a:pPr>
              <a:buNone/>
            </a:pPr>
            <a:r>
              <a:rPr lang="en-US" b="1" dirty="0" smtClean="0"/>
              <a:t>He was the Tag Chair person for 32 years.</a:t>
            </a:r>
            <a:endParaRPr lang="en-US" dirty="0" smtClean="0"/>
          </a:p>
          <a:p>
            <a:pPr>
              <a:buNone/>
            </a:pPr>
            <a:r>
              <a:rPr lang="en-US" dirty="0" smtClean="0"/>
              <a:t>He became a LIFE Member 1984/85.</a:t>
            </a:r>
          </a:p>
          <a:p>
            <a:pPr>
              <a:buNone/>
            </a:pPr>
            <a:r>
              <a:rPr lang="en-US" dirty="0" smtClean="0"/>
              <a:t>He was always the Parade Chair person for all the Fire Companies Parades. Always doing a</a:t>
            </a:r>
          </a:p>
          <a:p>
            <a:pPr>
              <a:buNone/>
            </a:pPr>
            <a:r>
              <a:rPr lang="en-US" dirty="0" smtClean="0"/>
              <a:t>great job with a lot of fire companies showing up.</a:t>
            </a:r>
          </a:p>
          <a:p>
            <a:pPr>
              <a:buNone/>
            </a:pPr>
            <a:r>
              <a:rPr lang="en-US" dirty="0" smtClean="0"/>
              <a:t>Past Captain line officer.</a:t>
            </a:r>
          </a:p>
          <a:p>
            <a:pPr>
              <a:buNone/>
            </a:pPr>
            <a:r>
              <a:rPr lang="en-US" b="1" dirty="0" smtClean="0"/>
              <a:t>Captain of the Fire Police from 22 Feb 1983 until his death.</a:t>
            </a:r>
            <a:endParaRPr lang="en-US" dirty="0" smtClean="0"/>
          </a:p>
          <a:p>
            <a:pPr>
              <a:buNone/>
            </a:pPr>
            <a:r>
              <a:rPr lang="en-US" dirty="0" smtClean="0"/>
              <a:t>Delegate to the Volunteer Firemen's Association of Frederick County for Brunswick.</a:t>
            </a:r>
          </a:p>
          <a:p>
            <a:pPr>
              <a:buNone/>
            </a:pPr>
            <a:r>
              <a:rPr lang="en-US" dirty="0" smtClean="0"/>
              <a:t>Volunteering at the Fire Company for many  years.</a:t>
            </a:r>
          </a:p>
          <a:p>
            <a:pPr>
              <a:buNone/>
            </a:pPr>
            <a:r>
              <a:rPr lang="en-US" dirty="0" smtClean="0"/>
              <a:t>Passed Delegate to the Maryland State Firemen's Convention.</a:t>
            </a:r>
          </a:p>
          <a:p>
            <a:pPr>
              <a:buNone/>
            </a:pPr>
            <a:r>
              <a:rPr lang="en-US" b="1" dirty="0" smtClean="0"/>
              <a:t>Top Fire Police responder for many years.</a:t>
            </a:r>
            <a:endParaRPr lang="en-US" dirty="0" smtClean="0"/>
          </a:p>
          <a:p>
            <a:pPr>
              <a:buNone/>
            </a:pPr>
            <a:r>
              <a:rPr lang="en-US" dirty="0" smtClean="0"/>
              <a:t>Ronnie took pride in being a member of the Brunswick Volunteer Fire Company. After</a:t>
            </a:r>
          </a:p>
          <a:p>
            <a:pPr>
              <a:buNone/>
            </a:pPr>
            <a:r>
              <a:rPr lang="en-US" dirty="0" smtClean="0"/>
              <a:t>retiring from his Government job he spent many hours just hanging out at the fire </a:t>
            </a:r>
            <a:r>
              <a:rPr lang="en-US" dirty="0" err="1" smtClean="0"/>
              <a:t>house.Waiting</a:t>
            </a:r>
            <a:r>
              <a:rPr lang="en-US" dirty="0" smtClean="0"/>
              <a:t> on the next call.</a:t>
            </a:r>
          </a:p>
          <a:p>
            <a:pPr>
              <a:buNone/>
            </a:pPr>
            <a:r>
              <a:rPr lang="en-US" dirty="0" smtClean="0"/>
              <a:t>Ronnie  also had another love of his life other than his family who always came first, and that was his Antique Cars.</a:t>
            </a:r>
          </a:p>
          <a:p>
            <a:pPr>
              <a:buNone/>
            </a:pPr>
            <a:r>
              <a:rPr lang="en-US" dirty="0" smtClean="0"/>
              <a:t>Ronny can be remembered for his Jokes and remarks at the company banquet. He once addressed the Past Mayor Jess </a:t>
            </a:r>
            <a:r>
              <a:rPr lang="en-US" dirty="0" err="1" smtClean="0"/>
              <a:t>Orndorff</a:t>
            </a:r>
            <a:r>
              <a:rPr lang="en-US" dirty="0" smtClean="0"/>
              <a:t> as Boss Hog what a laugh ever one got.</a:t>
            </a:r>
          </a:p>
          <a:p>
            <a:endParaRPr lang="en-US" dirty="0"/>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229600" cy="1143000"/>
          </a:xfrm>
        </p:spPr>
        <p:txBody>
          <a:bodyPr>
            <a:normAutofit fontScale="90000"/>
          </a:bodyPr>
          <a:lstStyle/>
          <a:p>
            <a:r>
              <a:rPr lang="en-US" dirty="0" smtClean="0"/>
              <a:t>Ronald West Lowe </a:t>
            </a:r>
            <a:br>
              <a:rPr lang="en-US" dirty="0" smtClean="0"/>
            </a:br>
            <a:r>
              <a:rPr lang="en-US" dirty="0" smtClean="0"/>
              <a:t>10-04-1943 - 05-24-2012</a:t>
            </a:r>
            <a:endParaRPr lang="en-US" dirty="0"/>
          </a:p>
        </p:txBody>
      </p:sp>
      <p:pic>
        <p:nvPicPr>
          <p:cNvPr id="1026" name="Picture 2"/>
          <p:cNvPicPr>
            <a:picLocks noGrp="1" noChangeAspect="1" noChangeArrowheads="1"/>
          </p:cNvPicPr>
          <p:nvPr>
            <p:ph idx="1"/>
          </p:nvPr>
        </p:nvPicPr>
        <p:blipFill>
          <a:blip r:embed="rId3" cstate="print"/>
          <a:srcRect/>
          <a:stretch>
            <a:fillRect/>
          </a:stretch>
        </p:blipFill>
        <p:spPr bwMode="auto">
          <a:xfrm>
            <a:off x="1600200" y="1676400"/>
            <a:ext cx="6400800" cy="4705350"/>
          </a:xfrm>
          <a:prstGeom prst="rect">
            <a:avLst/>
          </a:prstGeom>
          <a:noFill/>
          <a:ln w="9525">
            <a:noFill/>
            <a:miter lim="800000"/>
            <a:headEnd/>
            <a:tailEnd/>
          </a:ln>
          <a:effectLst/>
        </p:spPr>
      </p:pic>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smtClean="0"/>
              <a:t>Officers for 2013</a:t>
            </a:r>
            <a:endParaRPr lang="en-US" dirty="0"/>
          </a:p>
        </p:txBody>
      </p:sp>
      <p:sp>
        <p:nvSpPr>
          <p:cNvPr id="3" name="Content Placeholder 2"/>
          <p:cNvSpPr>
            <a:spLocks noGrp="1"/>
          </p:cNvSpPr>
          <p:nvPr>
            <p:ph idx="1"/>
          </p:nvPr>
        </p:nvSpPr>
        <p:spPr>
          <a:xfrm>
            <a:off x="457200" y="1143000"/>
            <a:ext cx="8229600" cy="6019800"/>
          </a:xfrm>
        </p:spPr>
        <p:txBody>
          <a:bodyPr>
            <a:normAutofit lnSpcReduction="10000"/>
          </a:bodyPr>
          <a:lstStyle/>
          <a:p>
            <a:pPr>
              <a:buNone/>
            </a:pPr>
            <a:r>
              <a:rPr lang="en-US" dirty="0" smtClean="0"/>
              <a:t>               President                   George Clary</a:t>
            </a:r>
          </a:p>
          <a:p>
            <a:pPr>
              <a:buNone/>
            </a:pPr>
            <a:r>
              <a:rPr lang="en-US" dirty="0" smtClean="0"/>
              <a:t>               V President               Kenny Nicewarner</a:t>
            </a:r>
          </a:p>
          <a:p>
            <a:pPr>
              <a:buNone/>
            </a:pPr>
            <a:r>
              <a:rPr lang="en-US" dirty="0" smtClean="0"/>
              <a:t>               Secretary                    Lyndi  D’Amico</a:t>
            </a:r>
          </a:p>
          <a:p>
            <a:pPr>
              <a:buNone/>
            </a:pPr>
            <a:r>
              <a:rPr lang="en-US" dirty="0" smtClean="0"/>
              <a:t>               Treasure                     Kevin Myers</a:t>
            </a:r>
          </a:p>
          <a:p>
            <a:pPr>
              <a:buNone/>
            </a:pPr>
            <a:r>
              <a:rPr lang="en-US" dirty="0" smtClean="0"/>
              <a:t>               Fin Secretary             Dave Young</a:t>
            </a:r>
          </a:p>
          <a:p>
            <a:pPr>
              <a:buNone/>
            </a:pPr>
            <a:r>
              <a:rPr lang="en-US" dirty="0" smtClean="0"/>
              <a:t>                                  Directors</a:t>
            </a:r>
          </a:p>
          <a:p>
            <a:pPr>
              <a:buNone/>
            </a:pPr>
            <a:r>
              <a:rPr lang="en-US" dirty="0" smtClean="0"/>
              <a:t>               Danny D’Amico, Dave Nalborczyk, Robert D Fleming, Todd Webber, Jeff Simons.</a:t>
            </a:r>
          </a:p>
          <a:p>
            <a:pPr>
              <a:buNone/>
            </a:pPr>
            <a:r>
              <a:rPr lang="en-US" dirty="0" smtClean="0"/>
              <a:t>                         Chief 5  Roy Lipscomb</a:t>
            </a:r>
          </a:p>
          <a:p>
            <a:pPr>
              <a:buNone/>
            </a:pPr>
            <a:r>
              <a:rPr lang="en-US" dirty="0" smtClean="0"/>
              <a:t>                         Chief 51 Wade H Watson</a:t>
            </a:r>
          </a:p>
          <a:p>
            <a:pPr>
              <a:buNone/>
            </a:pPr>
            <a:r>
              <a:rPr lang="en-US" dirty="0" smtClean="0"/>
              <a:t>                         Chief 52 George Houser</a:t>
            </a:r>
          </a:p>
          <a:p>
            <a:pPr>
              <a:buNone/>
            </a:pPr>
            <a:r>
              <a:rPr lang="en-US" dirty="0" smtClean="0"/>
              <a:t>                         Chief 53 George R Clary Jr</a:t>
            </a:r>
          </a:p>
          <a:p>
            <a:pPr>
              <a:buNone/>
            </a:pPr>
            <a:endParaRPr lang="en-US" dirty="0"/>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Officers for 2014</a:t>
            </a:r>
            <a:endParaRPr lang="en-US" dirty="0"/>
          </a:p>
        </p:txBody>
      </p:sp>
      <p:sp>
        <p:nvSpPr>
          <p:cNvPr id="3" name="Content Placeholder 2"/>
          <p:cNvSpPr>
            <a:spLocks noGrp="1"/>
          </p:cNvSpPr>
          <p:nvPr>
            <p:ph idx="1"/>
          </p:nvPr>
        </p:nvSpPr>
        <p:spPr>
          <a:xfrm>
            <a:off x="457200" y="1447800"/>
            <a:ext cx="8229600" cy="5105400"/>
          </a:xfrm>
        </p:spPr>
        <p:txBody>
          <a:bodyPr>
            <a:normAutofit lnSpcReduction="10000"/>
          </a:bodyPr>
          <a:lstStyle/>
          <a:p>
            <a:pPr>
              <a:buNone/>
            </a:pPr>
            <a:r>
              <a:rPr lang="en-US" dirty="0" smtClean="0"/>
              <a:t>            President                    Nathan W  </a:t>
            </a:r>
            <a:r>
              <a:rPr lang="en-US" dirty="0" err="1" smtClean="0"/>
              <a:t>Gesse</a:t>
            </a:r>
            <a:endParaRPr lang="en-US" dirty="0" smtClean="0"/>
          </a:p>
          <a:p>
            <a:pPr>
              <a:buNone/>
            </a:pPr>
            <a:r>
              <a:rPr lang="en-US" dirty="0" smtClean="0"/>
              <a:t>            V President                Kenneth Nicewarner</a:t>
            </a:r>
          </a:p>
          <a:p>
            <a:pPr>
              <a:buNone/>
            </a:pPr>
            <a:r>
              <a:rPr lang="en-US" dirty="0" smtClean="0"/>
              <a:t>            Secretary                    Terry Pryor</a:t>
            </a:r>
          </a:p>
          <a:p>
            <a:pPr>
              <a:buNone/>
            </a:pPr>
            <a:r>
              <a:rPr lang="en-US" dirty="0" smtClean="0"/>
              <a:t>            Treasure                     Kevin Myers</a:t>
            </a:r>
          </a:p>
          <a:p>
            <a:pPr>
              <a:buNone/>
            </a:pPr>
            <a:r>
              <a:rPr lang="en-US" dirty="0" smtClean="0"/>
              <a:t>            Fin Secretary              Dave Young</a:t>
            </a:r>
          </a:p>
          <a:p>
            <a:pPr>
              <a:buNone/>
            </a:pPr>
            <a:r>
              <a:rPr lang="en-US" dirty="0" smtClean="0"/>
              <a:t>                                Directors</a:t>
            </a:r>
          </a:p>
          <a:p>
            <a:pPr>
              <a:buNone/>
            </a:pPr>
            <a:r>
              <a:rPr lang="en-US" dirty="0" smtClean="0"/>
              <a:t>           Robert Fleming, Angie Nicewarner,</a:t>
            </a:r>
          </a:p>
          <a:p>
            <a:pPr>
              <a:buNone/>
            </a:pPr>
            <a:r>
              <a:rPr lang="en-US" dirty="0" smtClean="0"/>
              <a:t>      Kellie Shackelford, Jeff Simons, Todd Webber</a:t>
            </a:r>
          </a:p>
          <a:p>
            <a:pPr>
              <a:buNone/>
            </a:pPr>
            <a:r>
              <a:rPr lang="en-US" dirty="0" smtClean="0"/>
              <a:t>                          Chief 5  George R Clary</a:t>
            </a:r>
          </a:p>
          <a:p>
            <a:pPr>
              <a:buNone/>
            </a:pPr>
            <a:r>
              <a:rPr lang="en-US" dirty="0" smtClean="0"/>
              <a:t>     Chief 51 Todd Webber,  Chief 52 Steve Shook,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2014 Banquet Jr. Members</a:t>
            </a: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1999" y="1417638"/>
            <a:ext cx="7620001" cy="5364162"/>
          </a:xfrm>
          <a:prstGeom prst="rect">
            <a:avLst/>
          </a:prstGeom>
        </p:spPr>
      </p:pic>
    </p:spTree>
    <p:extLst>
      <p:ext uri="{BB962C8B-B14F-4D97-AF65-F5344CB8AC3E}">
        <p14:creationId xmlns:p14="http://schemas.microsoft.com/office/powerpoint/2010/main" val="2004783538"/>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Life Member Donald C Smith</a:t>
            </a:r>
            <a:br>
              <a:rPr lang="en-US" dirty="0" smtClean="0"/>
            </a:br>
            <a:r>
              <a:rPr lang="en-US" dirty="0" smtClean="0"/>
              <a:t>Jan 5, 1927– June 4,2014</a:t>
            </a:r>
            <a:br>
              <a:rPr lang="en-US" dirty="0" smtClean="0"/>
            </a:br>
            <a:r>
              <a:rPr lang="en-US" dirty="0" smtClean="0"/>
              <a:t>Over 70 years service</a:t>
            </a:r>
            <a:endParaRPr lang="en-US" dirty="0"/>
          </a:p>
        </p:txBody>
      </p:sp>
      <p:pic>
        <p:nvPicPr>
          <p:cNvPr id="1026" name="Picture 2" descr="C:\Users\jdixon\Pictures\Donald C Smith.jpg"/>
          <p:cNvPicPr>
            <a:picLocks noGrp="1" noChangeAspect="1" noChangeArrowheads="1"/>
          </p:cNvPicPr>
          <p:nvPr>
            <p:ph idx="1"/>
          </p:nvPr>
        </p:nvPicPr>
        <p:blipFill>
          <a:blip r:embed="rId3" cstate="print"/>
          <a:srcRect/>
          <a:stretch>
            <a:fillRect/>
          </a:stretch>
        </p:blipFill>
        <p:spPr bwMode="auto">
          <a:xfrm>
            <a:off x="3557016" y="2133600"/>
            <a:ext cx="2310384" cy="3581400"/>
          </a:xfrm>
          <a:prstGeom prst="rect">
            <a:avLst/>
          </a:prstGeom>
          <a:noFill/>
        </p:spPr>
      </p:pic>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Officers for 2015</a:t>
            </a:r>
            <a:endParaRPr lang="en-US" dirty="0"/>
          </a:p>
        </p:txBody>
      </p:sp>
      <p:sp>
        <p:nvSpPr>
          <p:cNvPr id="3" name="Content Placeholder 2"/>
          <p:cNvSpPr>
            <a:spLocks noGrp="1"/>
          </p:cNvSpPr>
          <p:nvPr>
            <p:ph idx="1"/>
          </p:nvPr>
        </p:nvSpPr>
        <p:spPr>
          <a:xfrm>
            <a:off x="457200" y="1143000"/>
            <a:ext cx="8229600" cy="5410200"/>
          </a:xfrm>
        </p:spPr>
        <p:txBody>
          <a:bodyPr>
            <a:normAutofit fontScale="92500" lnSpcReduction="10000"/>
          </a:bodyPr>
          <a:lstStyle/>
          <a:p>
            <a:pPr>
              <a:buNone/>
            </a:pPr>
            <a:r>
              <a:rPr lang="en-US" dirty="0" smtClean="0"/>
              <a:t>              </a:t>
            </a:r>
            <a:r>
              <a:rPr lang="en-US" sz="2600" dirty="0" smtClean="0"/>
              <a:t>President                   Nathan Geese</a:t>
            </a:r>
          </a:p>
          <a:p>
            <a:pPr>
              <a:buNone/>
            </a:pPr>
            <a:r>
              <a:rPr lang="en-US" sz="2600" dirty="0" smtClean="0"/>
              <a:t>               V President               Kenny </a:t>
            </a:r>
            <a:r>
              <a:rPr lang="en-US" sz="2600" dirty="0" err="1" smtClean="0"/>
              <a:t>Nicewarner</a:t>
            </a:r>
            <a:endParaRPr lang="en-US" sz="2600" dirty="0" smtClean="0"/>
          </a:p>
          <a:p>
            <a:pPr>
              <a:buNone/>
            </a:pPr>
            <a:r>
              <a:rPr lang="en-US" sz="2600" dirty="0" smtClean="0"/>
              <a:t>               Secretary                    Robin Bell</a:t>
            </a:r>
          </a:p>
          <a:p>
            <a:pPr>
              <a:buNone/>
            </a:pPr>
            <a:r>
              <a:rPr lang="en-US" sz="2600" dirty="0" smtClean="0"/>
              <a:t>               Treasure                     Kevin Myers</a:t>
            </a:r>
          </a:p>
          <a:p>
            <a:pPr>
              <a:buNone/>
            </a:pPr>
            <a:r>
              <a:rPr lang="en-US" sz="2600" dirty="0" smtClean="0"/>
              <a:t>               Fin Secretary             Dave Young</a:t>
            </a:r>
          </a:p>
          <a:p>
            <a:pPr>
              <a:buNone/>
            </a:pPr>
            <a:r>
              <a:rPr lang="en-US" sz="2600" dirty="0" smtClean="0"/>
              <a:t>                                  Directors</a:t>
            </a:r>
          </a:p>
          <a:p>
            <a:pPr>
              <a:buNone/>
            </a:pPr>
            <a:r>
              <a:rPr lang="en-US" sz="2600" dirty="0" smtClean="0"/>
              <a:t>Todd Webber, Angie </a:t>
            </a:r>
            <a:r>
              <a:rPr lang="en-US" sz="2600" dirty="0" err="1" smtClean="0"/>
              <a:t>Nicewarner</a:t>
            </a:r>
            <a:r>
              <a:rPr lang="en-US" sz="2600" dirty="0" smtClean="0"/>
              <a:t>, Robert D Fleming,         	    William </a:t>
            </a:r>
            <a:r>
              <a:rPr lang="en-US" sz="2600" dirty="0" err="1" smtClean="0"/>
              <a:t>Beacht</a:t>
            </a:r>
            <a:r>
              <a:rPr lang="en-US" sz="2600" dirty="0" smtClean="0"/>
              <a:t>  and  Jeff Simons.</a:t>
            </a:r>
          </a:p>
          <a:p>
            <a:pPr>
              <a:buNone/>
            </a:pPr>
            <a:r>
              <a:rPr lang="en-US" sz="2600" dirty="0" smtClean="0"/>
              <a:t>                         Chief 5  George Clary</a:t>
            </a:r>
          </a:p>
          <a:p>
            <a:pPr>
              <a:buNone/>
            </a:pPr>
            <a:r>
              <a:rPr lang="en-US" sz="2600" dirty="0" smtClean="0"/>
              <a:t>                         Chief 51 Todd Webber</a:t>
            </a:r>
          </a:p>
          <a:p>
            <a:pPr>
              <a:buNone/>
            </a:pPr>
            <a:r>
              <a:rPr lang="en-US" sz="2600" dirty="0" smtClean="0"/>
              <a:t>                         Chief 52 George Houser</a:t>
            </a:r>
          </a:p>
          <a:p>
            <a:pPr>
              <a:buNone/>
            </a:pPr>
            <a:r>
              <a:rPr lang="en-US" sz="2600" dirty="0" smtClean="0"/>
              <a:t>                         Chief 53  Steven Shook              </a:t>
            </a:r>
          </a:p>
          <a:p>
            <a:pPr>
              <a:buNone/>
            </a:pPr>
            <a:r>
              <a:rPr lang="en-US" sz="2600" dirty="0" smtClean="0"/>
              <a:t>                         Truck Eng  Dave </a:t>
            </a:r>
            <a:r>
              <a:rPr lang="en-US" sz="2600" dirty="0" err="1" smtClean="0"/>
              <a:t>Nalborczyk</a:t>
            </a:r>
            <a:endParaRPr lang="en-US" sz="2600" dirty="0"/>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Officers For 2016</a:t>
            </a:r>
            <a:endParaRPr lang="en-US" dirty="0"/>
          </a:p>
        </p:txBody>
      </p:sp>
      <p:sp>
        <p:nvSpPr>
          <p:cNvPr id="3" name="Content Placeholder 2"/>
          <p:cNvSpPr>
            <a:spLocks noGrp="1"/>
          </p:cNvSpPr>
          <p:nvPr>
            <p:ph idx="1"/>
          </p:nvPr>
        </p:nvSpPr>
        <p:spPr/>
        <p:txBody>
          <a:bodyPr>
            <a:normAutofit/>
          </a:bodyPr>
          <a:lstStyle/>
          <a:p>
            <a:pPr marL="137160" indent="0">
              <a:buNone/>
            </a:pPr>
            <a:r>
              <a:rPr lang="en-US" sz="2000" dirty="0" smtClean="0"/>
              <a:t>                  President                    Kenny </a:t>
            </a:r>
            <a:r>
              <a:rPr lang="en-US" sz="2000" dirty="0" err="1" smtClean="0"/>
              <a:t>Nicewarner</a:t>
            </a:r>
            <a:endParaRPr lang="en-US" sz="2000" dirty="0" smtClean="0"/>
          </a:p>
          <a:p>
            <a:pPr marL="137160" indent="0">
              <a:buNone/>
            </a:pPr>
            <a:r>
              <a:rPr lang="en-US" sz="2000" dirty="0" smtClean="0"/>
              <a:t>                  V President                Todd Webber</a:t>
            </a:r>
          </a:p>
          <a:p>
            <a:pPr marL="137160" indent="0">
              <a:buNone/>
            </a:pPr>
            <a:r>
              <a:rPr lang="en-US" sz="2000" dirty="0" smtClean="0"/>
              <a:t>                  Secretary                     Robin Bell</a:t>
            </a:r>
          </a:p>
          <a:p>
            <a:pPr marL="137160" indent="0">
              <a:buNone/>
            </a:pPr>
            <a:r>
              <a:rPr lang="en-US" sz="2000" dirty="0" smtClean="0"/>
              <a:t>                  Treasure                      Kevin Myers</a:t>
            </a:r>
          </a:p>
          <a:p>
            <a:pPr marL="137160" indent="0">
              <a:buNone/>
            </a:pPr>
            <a:r>
              <a:rPr lang="en-US" sz="2000" dirty="0" smtClean="0"/>
              <a:t>                  Fin Secretary              Dave Young</a:t>
            </a:r>
          </a:p>
          <a:p>
            <a:pPr marL="137160" indent="0">
              <a:buNone/>
            </a:pPr>
            <a:r>
              <a:rPr lang="en-US" sz="2000" dirty="0"/>
              <a:t> </a:t>
            </a:r>
            <a:r>
              <a:rPr lang="en-US" sz="2000" dirty="0" smtClean="0"/>
              <a:t>                                            Directors</a:t>
            </a:r>
          </a:p>
          <a:p>
            <a:pPr marL="137160" indent="0">
              <a:buNone/>
            </a:pPr>
            <a:r>
              <a:rPr lang="en-US" sz="2000" dirty="0" smtClean="0"/>
              <a:t>                Angie </a:t>
            </a:r>
            <a:r>
              <a:rPr lang="en-US" sz="2000" dirty="0" err="1" smtClean="0"/>
              <a:t>Nicewarner</a:t>
            </a:r>
            <a:r>
              <a:rPr lang="en-US" sz="2000" dirty="0" smtClean="0"/>
              <a:t>, William </a:t>
            </a:r>
            <a:r>
              <a:rPr lang="en-US" sz="2000" dirty="0" err="1" smtClean="0"/>
              <a:t>Beacht</a:t>
            </a:r>
            <a:r>
              <a:rPr lang="en-US" sz="2000" dirty="0" smtClean="0"/>
              <a:t>, Clarence Webber,</a:t>
            </a:r>
          </a:p>
          <a:p>
            <a:pPr marL="137160" indent="0">
              <a:buNone/>
            </a:pPr>
            <a:r>
              <a:rPr lang="en-US" sz="2000" dirty="0" smtClean="0"/>
              <a:t>                          Jeff Simons and Steven Shook </a:t>
            </a:r>
          </a:p>
          <a:p>
            <a:pPr marL="137160" indent="0">
              <a:buNone/>
            </a:pPr>
            <a:r>
              <a:rPr lang="en-US" sz="2000" dirty="0"/>
              <a:t> </a:t>
            </a:r>
            <a:r>
              <a:rPr lang="en-US" sz="2000" dirty="0" smtClean="0"/>
              <a:t>                                 Chief  5 George Clary   </a:t>
            </a:r>
          </a:p>
          <a:p>
            <a:pPr marL="137160" indent="0">
              <a:buNone/>
            </a:pPr>
            <a:r>
              <a:rPr lang="en-US" sz="2000" dirty="0" smtClean="0"/>
              <a:t>                                  Chief 51 Todd Webber</a:t>
            </a:r>
          </a:p>
          <a:p>
            <a:pPr marL="137160" indent="0">
              <a:buNone/>
            </a:pPr>
            <a:r>
              <a:rPr lang="en-US" sz="2000" dirty="0" smtClean="0"/>
              <a:t>                                  Chief 52 Brian Jefferson</a:t>
            </a:r>
          </a:p>
          <a:p>
            <a:pPr marL="137160" indent="0">
              <a:buNone/>
            </a:pPr>
            <a:r>
              <a:rPr lang="en-US" sz="2000" dirty="0" smtClean="0"/>
              <a:t>                                  Chief 53 Steven Shook                    </a:t>
            </a:r>
          </a:p>
        </p:txBody>
      </p:sp>
    </p:spTree>
    <p:extLst>
      <p:ext uri="{BB962C8B-B14F-4D97-AF65-F5344CB8AC3E}">
        <p14:creationId xmlns:p14="http://schemas.microsoft.com/office/powerpoint/2010/main" val="912976483"/>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2016 Top Responders</a:t>
            </a:r>
            <a:endParaRPr lang="en-US" dirty="0"/>
          </a:p>
        </p:txBody>
      </p:sp>
      <p:sp>
        <p:nvSpPr>
          <p:cNvPr id="3" name="Content Placeholder 2"/>
          <p:cNvSpPr>
            <a:spLocks noGrp="1"/>
          </p:cNvSpPr>
          <p:nvPr>
            <p:ph idx="1"/>
          </p:nvPr>
        </p:nvSpPr>
        <p:spPr/>
        <p:txBody>
          <a:bodyPr>
            <a:normAutofit fontScale="85000" lnSpcReduction="20000"/>
          </a:bodyPr>
          <a:lstStyle/>
          <a:p>
            <a:pPr marL="137160" indent="0">
              <a:buNone/>
            </a:pPr>
            <a:r>
              <a:rPr lang="en-US" dirty="0" smtClean="0"/>
              <a:t>#1 Benton McCarthy      Benton also had top training       			         hours 126</a:t>
            </a:r>
          </a:p>
          <a:p>
            <a:pPr marL="137160" indent="0">
              <a:buNone/>
            </a:pPr>
            <a:r>
              <a:rPr lang="en-US" dirty="0"/>
              <a:t> </a:t>
            </a:r>
            <a:r>
              <a:rPr lang="en-US" dirty="0" smtClean="0"/>
              <a:t> 2  </a:t>
            </a:r>
            <a:r>
              <a:rPr lang="en-US" dirty="0" err="1" smtClean="0"/>
              <a:t>Lawerence</a:t>
            </a:r>
            <a:r>
              <a:rPr lang="en-US" dirty="0" smtClean="0"/>
              <a:t> Pierce</a:t>
            </a:r>
          </a:p>
          <a:p>
            <a:pPr marL="137160" indent="0">
              <a:buNone/>
            </a:pPr>
            <a:r>
              <a:rPr lang="en-US" dirty="0"/>
              <a:t> </a:t>
            </a:r>
            <a:r>
              <a:rPr lang="en-US" dirty="0" smtClean="0"/>
              <a:t> 3  Steven Welch</a:t>
            </a:r>
          </a:p>
          <a:p>
            <a:pPr marL="137160" indent="0">
              <a:buNone/>
            </a:pPr>
            <a:r>
              <a:rPr lang="en-US" dirty="0"/>
              <a:t> </a:t>
            </a:r>
            <a:r>
              <a:rPr lang="en-US" dirty="0" smtClean="0"/>
              <a:t> 4  </a:t>
            </a:r>
            <a:r>
              <a:rPr lang="en-US" dirty="0" err="1" smtClean="0"/>
              <a:t>Stevne</a:t>
            </a:r>
            <a:r>
              <a:rPr lang="en-US" dirty="0" smtClean="0"/>
              <a:t> Shook</a:t>
            </a:r>
          </a:p>
          <a:p>
            <a:pPr marL="137160" indent="0">
              <a:buNone/>
            </a:pPr>
            <a:r>
              <a:rPr lang="en-US" dirty="0"/>
              <a:t> </a:t>
            </a:r>
            <a:r>
              <a:rPr lang="en-US" dirty="0" smtClean="0"/>
              <a:t> 5  Kevin Myers</a:t>
            </a:r>
          </a:p>
          <a:p>
            <a:pPr marL="137160" indent="0">
              <a:buNone/>
            </a:pPr>
            <a:r>
              <a:rPr lang="en-US" dirty="0"/>
              <a:t> </a:t>
            </a:r>
            <a:r>
              <a:rPr lang="en-US" dirty="0" smtClean="0"/>
              <a:t> 6  Ben Harlow</a:t>
            </a:r>
          </a:p>
          <a:p>
            <a:pPr marL="137160" indent="0">
              <a:buNone/>
            </a:pPr>
            <a:r>
              <a:rPr lang="en-US" dirty="0"/>
              <a:t> </a:t>
            </a:r>
            <a:r>
              <a:rPr lang="en-US" dirty="0" smtClean="0"/>
              <a:t> 7  George Clary Jr.</a:t>
            </a:r>
          </a:p>
          <a:p>
            <a:pPr marL="137160" indent="0">
              <a:buNone/>
            </a:pPr>
            <a:r>
              <a:rPr lang="en-US" dirty="0" smtClean="0"/>
              <a:t>  8  George Houser</a:t>
            </a:r>
          </a:p>
          <a:p>
            <a:pPr marL="137160" indent="0">
              <a:buNone/>
            </a:pPr>
            <a:r>
              <a:rPr lang="en-US" dirty="0"/>
              <a:t> </a:t>
            </a:r>
            <a:r>
              <a:rPr lang="en-US" dirty="0" smtClean="0"/>
              <a:t> 9  Kenny </a:t>
            </a:r>
            <a:r>
              <a:rPr lang="en-US" dirty="0" err="1" smtClean="0"/>
              <a:t>Nicewarner</a:t>
            </a:r>
            <a:endParaRPr lang="en-US" dirty="0" smtClean="0"/>
          </a:p>
          <a:p>
            <a:pPr marL="137160" indent="0">
              <a:buNone/>
            </a:pPr>
            <a:r>
              <a:rPr lang="en-US" dirty="0"/>
              <a:t> </a:t>
            </a:r>
            <a:r>
              <a:rPr lang="en-US" dirty="0" smtClean="0"/>
              <a:t>10 </a:t>
            </a:r>
            <a:r>
              <a:rPr lang="en-US" dirty="0" err="1" smtClean="0"/>
              <a:t>Coady</a:t>
            </a:r>
            <a:r>
              <a:rPr lang="en-US" dirty="0" smtClean="0"/>
              <a:t> Boyer</a:t>
            </a:r>
          </a:p>
          <a:p>
            <a:pPr marL="137160" indent="0">
              <a:buNone/>
            </a:pPr>
            <a:endParaRPr lang="en-US" dirty="0" smtClean="0"/>
          </a:p>
          <a:p>
            <a:pPr marL="137160" indent="0">
              <a:buNone/>
            </a:pPr>
            <a:r>
              <a:rPr lang="en-US" dirty="0"/>
              <a:t> </a:t>
            </a:r>
            <a:r>
              <a:rPr lang="en-US" dirty="0" smtClean="0"/>
              <a:t>   </a:t>
            </a:r>
            <a:endParaRPr lang="en-US" dirty="0"/>
          </a:p>
        </p:txBody>
      </p:sp>
    </p:spTree>
    <p:extLst>
      <p:ext uri="{BB962C8B-B14F-4D97-AF65-F5344CB8AC3E}">
        <p14:creationId xmlns:p14="http://schemas.microsoft.com/office/powerpoint/2010/main" val="426849339"/>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2016 Top Man Hours</a:t>
            </a:r>
            <a:endParaRPr lang="en-US" dirty="0"/>
          </a:p>
        </p:txBody>
      </p:sp>
      <p:sp>
        <p:nvSpPr>
          <p:cNvPr id="3" name="Content Placeholder 2"/>
          <p:cNvSpPr>
            <a:spLocks noGrp="1"/>
          </p:cNvSpPr>
          <p:nvPr>
            <p:ph idx="1"/>
          </p:nvPr>
        </p:nvSpPr>
        <p:spPr/>
        <p:txBody>
          <a:bodyPr>
            <a:normAutofit lnSpcReduction="10000"/>
          </a:bodyPr>
          <a:lstStyle/>
          <a:p>
            <a:pPr marL="137160" indent="0">
              <a:buNone/>
            </a:pPr>
            <a:r>
              <a:rPr lang="en-US" dirty="0" smtClean="0"/>
              <a:t>Robin Bell                         662.75</a:t>
            </a:r>
          </a:p>
          <a:p>
            <a:pPr marL="137160" indent="0">
              <a:buNone/>
            </a:pPr>
            <a:r>
              <a:rPr lang="en-US" dirty="0" smtClean="0"/>
              <a:t>Kellie Shackelford           618.45</a:t>
            </a:r>
          </a:p>
          <a:p>
            <a:pPr marL="137160" indent="0">
              <a:buNone/>
            </a:pPr>
            <a:r>
              <a:rPr lang="en-US" dirty="0" smtClean="0"/>
              <a:t>Angie </a:t>
            </a:r>
            <a:r>
              <a:rPr lang="en-US" dirty="0" err="1" smtClean="0"/>
              <a:t>Nicewarner</a:t>
            </a:r>
            <a:r>
              <a:rPr lang="en-US" dirty="0" smtClean="0"/>
              <a:t>           537.25</a:t>
            </a:r>
          </a:p>
          <a:p>
            <a:pPr marL="137160" indent="0">
              <a:buNone/>
            </a:pPr>
            <a:r>
              <a:rPr lang="en-US" dirty="0" smtClean="0"/>
              <a:t>Anna Lowe                       481.25</a:t>
            </a:r>
          </a:p>
          <a:p>
            <a:pPr marL="137160" indent="0">
              <a:buNone/>
            </a:pPr>
            <a:r>
              <a:rPr lang="en-US" dirty="0" smtClean="0"/>
              <a:t>Judy </a:t>
            </a:r>
            <a:r>
              <a:rPr lang="en-US" dirty="0" err="1" smtClean="0"/>
              <a:t>Zito</a:t>
            </a:r>
            <a:r>
              <a:rPr lang="en-US" dirty="0" smtClean="0"/>
              <a:t>                           424.25</a:t>
            </a:r>
          </a:p>
          <a:p>
            <a:pPr marL="137160" indent="0">
              <a:buNone/>
            </a:pPr>
            <a:r>
              <a:rPr lang="en-US" dirty="0" smtClean="0"/>
              <a:t>James Dixon                      419.00</a:t>
            </a:r>
          </a:p>
          <a:p>
            <a:pPr marL="137160" indent="0">
              <a:buNone/>
            </a:pPr>
            <a:r>
              <a:rPr lang="en-US" dirty="0" smtClean="0"/>
              <a:t>Benton McCarthy             392.25</a:t>
            </a:r>
          </a:p>
          <a:p>
            <a:pPr marL="137160" indent="0">
              <a:buNone/>
            </a:pPr>
            <a:r>
              <a:rPr lang="en-US" dirty="0" smtClean="0"/>
              <a:t>Carla Hidalgo-</a:t>
            </a:r>
            <a:r>
              <a:rPr lang="en-US" dirty="0" err="1" smtClean="0"/>
              <a:t>Gato</a:t>
            </a:r>
            <a:r>
              <a:rPr lang="en-US" dirty="0" smtClean="0"/>
              <a:t>         378.40</a:t>
            </a:r>
          </a:p>
          <a:p>
            <a:pPr marL="137160" indent="0">
              <a:buNone/>
            </a:pPr>
            <a:r>
              <a:rPr lang="en-US" dirty="0" smtClean="0"/>
              <a:t>William </a:t>
            </a:r>
            <a:r>
              <a:rPr lang="en-US" dirty="0" err="1" smtClean="0"/>
              <a:t>Beacht</a:t>
            </a:r>
            <a:r>
              <a:rPr lang="en-US" dirty="0" smtClean="0"/>
              <a:t>                 362.70</a:t>
            </a:r>
          </a:p>
          <a:p>
            <a:pPr marL="137160" indent="0">
              <a:buNone/>
            </a:pPr>
            <a:r>
              <a:rPr lang="en-US" dirty="0" smtClean="0"/>
              <a:t>Kay Nicholson                  336.85     </a:t>
            </a:r>
            <a:endParaRPr lang="en-US" dirty="0"/>
          </a:p>
        </p:txBody>
      </p:sp>
    </p:spTree>
    <p:extLst>
      <p:ext uri="{BB962C8B-B14F-4D97-AF65-F5344CB8AC3E}">
        <p14:creationId xmlns:p14="http://schemas.microsoft.com/office/powerpoint/2010/main" val="23032011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26 July 1917</a:t>
            </a:r>
            <a:endParaRPr lang="en-US" dirty="0"/>
          </a:p>
        </p:txBody>
      </p:sp>
      <p:sp>
        <p:nvSpPr>
          <p:cNvPr id="3" name="Content Placeholder 2"/>
          <p:cNvSpPr>
            <a:spLocks noGrp="1"/>
          </p:cNvSpPr>
          <p:nvPr>
            <p:ph idx="1"/>
          </p:nvPr>
        </p:nvSpPr>
        <p:spPr/>
        <p:txBody>
          <a:bodyPr/>
          <a:lstStyle/>
          <a:p>
            <a:pPr marL="137160" indent="0">
              <a:buNone/>
            </a:pPr>
            <a:r>
              <a:rPr lang="en-US" dirty="0" smtClean="0"/>
              <a:t>Big Fire Near Brunswick, A large barn and wagon shed on the Andrew D Arnold farm near Brunswick, this county, with hundreds of bushels of grain,27 hogs, two calves, farming implements, </a:t>
            </a:r>
            <a:r>
              <a:rPr lang="en-US" dirty="0" err="1" smtClean="0"/>
              <a:t>ect</a:t>
            </a:r>
            <a:r>
              <a:rPr lang="en-US" dirty="0" smtClean="0"/>
              <a:t>. Were destroyed by fire Saturday night. All this season’s wheat crop was in the barn. The loss is estimated at $15,000.00 with insurance of about $4,000.00. A negro farm hand is accused of starting the fire, and disappeared.</a:t>
            </a:r>
            <a:endParaRPr lang="en-US" dirty="0"/>
          </a:p>
        </p:txBody>
      </p:sp>
    </p:spTree>
    <p:extLst>
      <p:ext uri="{BB962C8B-B14F-4D97-AF65-F5344CB8AC3E}">
        <p14:creationId xmlns:p14="http://schemas.microsoft.com/office/powerpoint/2010/main" val="1918115407"/>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2016</a:t>
            </a:r>
            <a:endParaRPr lang="en-US" dirty="0"/>
          </a:p>
        </p:txBody>
      </p:sp>
      <p:sp>
        <p:nvSpPr>
          <p:cNvPr id="3" name="Content Placeholder 2"/>
          <p:cNvSpPr>
            <a:spLocks noGrp="1"/>
          </p:cNvSpPr>
          <p:nvPr>
            <p:ph idx="1"/>
          </p:nvPr>
        </p:nvSpPr>
        <p:spPr/>
        <p:txBody>
          <a:bodyPr>
            <a:normAutofit/>
          </a:bodyPr>
          <a:lstStyle/>
          <a:p>
            <a:pPr marL="137160" indent="0">
              <a:buNone/>
            </a:pPr>
            <a:r>
              <a:rPr lang="en-US" sz="5400" dirty="0" smtClean="0"/>
              <a:t> This is the 29</a:t>
            </a:r>
            <a:r>
              <a:rPr lang="en-US" sz="5400" baseline="30000" dirty="0" smtClean="0"/>
              <a:t>th</a:t>
            </a:r>
            <a:r>
              <a:rPr lang="en-US" sz="5400" dirty="0" smtClean="0"/>
              <a:t> year for    </a:t>
            </a:r>
          </a:p>
          <a:p>
            <a:pPr hangingPunct="0">
              <a:buNone/>
            </a:pPr>
            <a:r>
              <a:rPr lang="en-US" sz="5400" dirty="0"/>
              <a:t> </a:t>
            </a:r>
            <a:r>
              <a:rPr lang="en-US" sz="5400" dirty="0" smtClean="0"/>
              <a:t>the Frog eye Mud Bog </a:t>
            </a:r>
            <a:endParaRPr lang="en-US" sz="5400" dirty="0"/>
          </a:p>
        </p:txBody>
      </p:sp>
    </p:spTree>
    <p:extLst>
      <p:ext uri="{BB962C8B-B14F-4D97-AF65-F5344CB8AC3E}">
        <p14:creationId xmlns:p14="http://schemas.microsoft.com/office/powerpoint/2010/main" val="3225341403"/>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This will be our 12th year for the Sportsman Calendar</a:t>
            </a:r>
            <a:endParaRPr lang="en-US" dirty="0"/>
          </a:p>
        </p:txBody>
      </p:sp>
      <p:pic>
        <p:nvPicPr>
          <p:cNvPr id="3074" name="Picture 2" descr="C:\Users\Ccity\jim's picture\BVFD Pictures\2010-08-18-1430-41.jpg"/>
          <p:cNvPicPr>
            <a:picLocks noGrp="1" noChangeAspect="1" noChangeArrowheads="1"/>
          </p:cNvPicPr>
          <p:nvPr>
            <p:ph idx="1"/>
          </p:nvPr>
        </p:nvPicPr>
        <p:blipFill>
          <a:blip r:embed="rId2" cstate="print"/>
          <a:srcRect/>
          <a:stretch>
            <a:fillRect/>
          </a:stretch>
        </p:blipFill>
        <p:spPr bwMode="auto">
          <a:xfrm>
            <a:off x="1334196" y="1600200"/>
            <a:ext cx="6475607" cy="4708525"/>
          </a:xfrm>
          <a:prstGeom prst="rect">
            <a:avLst/>
          </a:prstGeom>
          <a:noFill/>
        </p:spPr>
      </p:pic>
    </p:spTree>
    <p:extLst>
      <p:ext uri="{BB962C8B-B14F-4D97-AF65-F5344CB8AC3E}">
        <p14:creationId xmlns:p14="http://schemas.microsoft.com/office/powerpoint/2010/main" val="3981839616"/>
      </p:ext>
    </p:extLst>
  </p:cSld>
  <p:clrMapOvr>
    <a:masterClrMapping/>
  </p:clrMapOvr>
  <p:transition advTm="20000"/>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33400" y="22860"/>
            <a:ext cx="8229600" cy="3657600"/>
          </a:xfrm>
        </p:spPr>
        <p:txBody>
          <a:bodyPr>
            <a:normAutofit fontScale="90000"/>
          </a:bodyPr>
          <a:lstStyle/>
          <a:p>
            <a:r>
              <a:rPr lang="en-US" sz="2400" dirty="0" smtClean="0"/>
              <a:t>14 Sept 2016</a:t>
            </a:r>
            <a:br>
              <a:rPr lang="en-US" sz="2400" dirty="0" smtClean="0"/>
            </a:br>
            <a:r>
              <a:rPr lang="en-US" sz="2400" dirty="0" smtClean="0"/>
              <a:t/>
            </a:r>
            <a:br>
              <a:rPr lang="en-US" sz="2400" dirty="0" smtClean="0"/>
            </a:br>
            <a:r>
              <a:rPr lang="en-US" sz="2400" dirty="0" smtClean="0"/>
              <a:t>Dixie Lee Lipscomb born 23 July 1954 Brunswick. Died 14 Sept 2016 Brunswick by her side was family members and friends. </a:t>
            </a:r>
            <a:br>
              <a:rPr lang="en-US" sz="2400" dirty="0" smtClean="0"/>
            </a:br>
            <a:r>
              <a:rPr lang="en-US" sz="2400" dirty="0" smtClean="0"/>
              <a:t>Dixie a Life member of the BVFD worked very hard along side her loving husband Chief 5 Roy Lipscomb, and other members for many years to serve the BVFD and Community.</a:t>
            </a:r>
            <a:br>
              <a:rPr lang="en-US" sz="2400" dirty="0" smtClean="0"/>
            </a:br>
            <a:r>
              <a:rPr lang="en-US" sz="2400" dirty="0" smtClean="0"/>
              <a:t>Dixie will be missed by her family and all who knew her.</a:t>
            </a:r>
            <a:endParaRPr lang="en-US" sz="2400" dirty="0"/>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90708" y="3680460"/>
            <a:ext cx="2562583" cy="3025140"/>
          </a:xfrm>
        </p:spPr>
      </p:pic>
    </p:spTree>
    <p:extLst>
      <p:ext uri="{BB962C8B-B14F-4D97-AF65-F5344CB8AC3E}">
        <p14:creationId xmlns:p14="http://schemas.microsoft.com/office/powerpoint/2010/main" val="2937847692"/>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2016</a:t>
            </a:r>
            <a:endParaRPr lang="en-US" dirty="0"/>
          </a:p>
        </p:txBody>
      </p:sp>
      <p:sp>
        <p:nvSpPr>
          <p:cNvPr id="3" name="Content Placeholder 2"/>
          <p:cNvSpPr>
            <a:spLocks noGrp="1"/>
          </p:cNvSpPr>
          <p:nvPr>
            <p:ph idx="1"/>
          </p:nvPr>
        </p:nvSpPr>
        <p:spPr/>
        <p:txBody>
          <a:bodyPr>
            <a:normAutofit fontScale="92500" lnSpcReduction="20000"/>
          </a:bodyPr>
          <a:lstStyle/>
          <a:p>
            <a:pPr marL="137160" indent="0">
              <a:buNone/>
            </a:pPr>
            <a:r>
              <a:rPr lang="en-US" dirty="0" smtClean="0"/>
              <a:t>This year the Brunswick Volunteer Fire Company        </a:t>
            </a:r>
          </a:p>
          <a:p>
            <a:pPr marL="137160" indent="0">
              <a:buNone/>
            </a:pPr>
            <a:r>
              <a:rPr lang="en-US" dirty="0"/>
              <a:t> </a:t>
            </a:r>
            <a:r>
              <a:rPr lang="en-US" dirty="0" smtClean="0"/>
              <a:t>                   lost three life time members.</a:t>
            </a:r>
          </a:p>
          <a:p>
            <a:pPr marL="137160" indent="0">
              <a:buNone/>
            </a:pPr>
            <a:endParaRPr lang="en-US" dirty="0" smtClean="0"/>
          </a:p>
          <a:p>
            <a:pPr marL="137160" indent="0">
              <a:buNone/>
            </a:pPr>
            <a:r>
              <a:rPr lang="en-US" dirty="0" smtClean="0"/>
              <a:t>   Dixie Lee Lipscomb born Brunswick, Maryland 23    </a:t>
            </a:r>
          </a:p>
          <a:p>
            <a:pPr marL="137160" indent="0">
              <a:buNone/>
            </a:pPr>
            <a:r>
              <a:rPr lang="en-US" dirty="0"/>
              <a:t> </a:t>
            </a:r>
            <a:r>
              <a:rPr lang="en-US" dirty="0" smtClean="0"/>
              <a:t>  July 1954, Died 14  Sept 2016 at home.</a:t>
            </a:r>
          </a:p>
          <a:p>
            <a:pPr marL="137160" indent="0">
              <a:buNone/>
            </a:pPr>
            <a:endParaRPr lang="en-US" dirty="0"/>
          </a:p>
          <a:p>
            <a:pPr marL="137160" indent="0">
              <a:buNone/>
            </a:pPr>
            <a:r>
              <a:rPr lang="en-US" dirty="0" smtClean="0"/>
              <a:t>   Danny </a:t>
            </a:r>
            <a:r>
              <a:rPr lang="en-US" dirty="0" err="1" smtClean="0"/>
              <a:t>Lerch</a:t>
            </a:r>
            <a:r>
              <a:rPr lang="en-US" dirty="0" smtClean="0"/>
              <a:t> born Charlestown </a:t>
            </a:r>
            <a:r>
              <a:rPr lang="en-US" dirty="0" err="1" smtClean="0"/>
              <a:t>W.Va</a:t>
            </a:r>
            <a:r>
              <a:rPr lang="en-US" dirty="0" smtClean="0"/>
              <a:t> Sept 6</a:t>
            </a:r>
          </a:p>
          <a:p>
            <a:pPr marL="137160" indent="0">
              <a:buNone/>
            </a:pPr>
            <a:r>
              <a:rPr lang="en-US" dirty="0" smtClean="0"/>
              <a:t>   1962 Died Oct 14 2016 Knoxville Maryland. </a:t>
            </a:r>
          </a:p>
          <a:p>
            <a:pPr marL="137160" indent="0">
              <a:buNone/>
            </a:pPr>
            <a:r>
              <a:rPr lang="en-US" dirty="0" smtClean="0"/>
              <a:t>                             </a:t>
            </a:r>
          </a:p>
          <a:p>
            <a:pPr marL="137160" indent="0">
              <a:buNone/>
            </a:pPr>
            <a:r>
              <a:rPr lang="en-US" dirty="0"/>
              <a:t> </a:t>
            </a:r>
            <a:r>
              <a:rPr lang="en-US" dirty="0" smtClean="0"/>
              <a:t>  James M Welty born Oct 22, 1927 Keyser </a:t>
            </a:r>
            <a:r>
              <a:rPr lang="en-US" dirty="0" err="1" smtClean="0"/>
              <a:t>W.Va</a:t>
            </a:r>
            <a:endParaRPr lang="en-US" dirty="0" smtClean="0"/>
          </a:p>
          <a:p>
            <a:pPr marL="137160" indent="0">
              <a:buNone/>
            </a:pPr>
            <a:r>
              <a:rPr lang="en-US" dirty="0" smtClean="0"/>
              <a:t>   Died April 3 2016 Frederick Memorial Hospital</a:t>
            </a:r>
            <a:endParaRPr lang="en-US" dirty="0"/>
          </a:p>
        </p:txBody>
      </p:sp>
    </p:spTree>
    <p:extLst>
      <p:ext uri="{BB962C8B-B14F-4D97-AF65-F5344CB8AC3E}">
        <p14:creationId xmlns:p14="http://schemas.microsoft.com/office/powerpoint/2010/main" val="1959534517"/>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26 July 2016 Near Fatal Fire</a:t>
            </a:r>
            <a:endParaRPr lang="en-US" dirty="0"/>
          </a:p>
        </p:txBody>
      </p:sp>
      <p:sp>
        <p:nvSpPr>
          <p:cNvPr id="3" name="Content Placeholder 2"/>
          <p:cNvSpPr>
            <a:spLocks noGrp="1"/>
          </p:cNvSpPr>
          <p:nvPr>
            <p:ph idx="1"/>
          </p:nvPr>
        </p:nvSpPr>
        <p:spPr>
          <a:xfrm>
            <a:off x="457200" y="1295400"/>
            <a:ext cx="8229600" cy="5486400"/>
          </a:xfrm>
        </p:spPr>
        <p:txBody>
          <a:bodyPr>
            <a:noAutofit/>
          </a:bodyPr>
          <a:lstStyle/>
          <a:p>
            <a:pPr marL="137160" indent="0">
              <a:buNone/>
            </a:pPr>
            <a:r>
              <a:rPr lang="en-US" sz="1100" dirty="0"/>
              <a:t>Unit Citation Award Narrative</a:t>
            </a:r>
          </a:p>
          <a:p>
            <a:pPr marL="137160" indent="0">
              <a:buNone/>
            </a:pPr>
            <a:r>
              <a:rPr lang="en-US" sz="1100" dirty="0"/>
              <a:t>07/26/16</a:t>
            </a:r>
          </a:p>
          <a:p>
            <a:pPr marL="137160" indent="0">
              <a:buNone/>
            </a:pPr>
            <a:r>
              <a:rPr lang="en-US" sz="1100" dirty="0"/>
              <a:t>206 East “G” Street Brunswick MD 21716</a:t>
            </a:r>
          </a:p>
          <a:p>
            <a:pPr marL="137160" indent="0">
              <a:buNone/>
            </a:pPr>
            <a:r>
              <a:rPr lang="en-US" sz="1100" dirty="0"/>
              <a:t>IR# 16019511</a:t>
            </a:r>
          </a:p>
          <a:p>
            <a:pPr marL="137160" indent="0">
              <a:buNone/>
            </a:pPr>
            <a:r>
              <a:rPr lang="en-US" sz="1100" dirty="0"/>
              <a:t> </a:t>
            </a:r>
          </a:p>
          <a:p>
            <a:pPr marL="137160" indent="0">
              <a:buNone/>
            </a:pPr>
            <a:r>
              <a:rPr lang="en-US" sz="1100" dirty="0"/>
              <a:t>On July 26, 2016 at 07:21 hours, Box 5-1 was sounded for a reported house fire with people trapped at 206 East “G” Street  Brunswick  MD 21716. Chief 5 arrived just before A198 to find a single story rancher with heavy smoke showing from the roof area. Neighbors as well as one resident advised Chief 5 that one person was still in the house in an unknown location. Shortly after arrival, fire began to burn through the roof area in the B/C corner of the house. Chief 5 established “G” Street Command and advised Frederick he would be deviating from the SOG and utilizing A198 to attempt the rescue. A quick face to face was completed with the crew from A198, Jennifer Wilson and Chad Johns, to advise them of the situation and my wishes to have them make the rescue. At this point in the incident, RE52 and Truck 5 were both </a:t>
            </a:r>
            <a:r>
              <a:rPr lang="en-US" sz="1100" dirty="0" err="1"/>
              <a:t>en</a:t>
            </a:r>
            <a:r>
              <a:rPr lang="en-US" sz="1100" dirty="0"/>
              <a:t> route but had not arrived. Without hesitation, FF Wilson and FF Johns made entry to attempt the rescue. FF Johns advised of heavy fire conditions in the bed room area and that they would continue to search. At 07:32, just minutes after arrival, A198 made the rescue and evacuated the victim out of the entrance on Side “D”. A198 advised the person was still breathing. Command requested ALS . At the point </a:t>
            </a:r>
            <a:r>
              <a:rPr lang="en-US" sz="1100" dirty="0" err="1"/>
              <a:t>Coady</a:t>
            </a:r>
            <a:r>
              <a:rPr lang="en-US" sz="1100" dirty="0"/>
              <a:t> Boyer arrived POV and immediately started to assist A198 with patient care. FF Boyer ran to the command post and advised A198 was requesting aviation. FF Boyer then returned to the patient and assisted FF Johns with retrieving the needed EMS equipment from A198 parked almost a block away and then assisted A198 with setting up the bag valve mask, 02, and airway. FF Boyer also assisted with loading the patient on the cot and assisted with taking her to A198 and helped load her. FF Boyer then returned to the command post and was assigned as additional staffing for Truck 5. FF Boyer could have easily dressed out and started firefighting activities but instead choose to assist A198 first. Because of the actions taken by FF Wilson ,FF Johns, and FF Boyer the victim was transported via aviation still breathing and at one point talking to the ambulance crew. </a:t>
            </a:r>
          </a:p>
          <a:p>
            <a:pPr marL="137160" indent="0">
              <a:buNone/>
            </a:pPr>
            <a:r>
              <a:rPr lang="en-US" sz="1100" dirty="0"/>
              <a:t>It should be noted that when Chief Clary requested A198 to make the rescue, a hose line was not yet in place and no additional resources were on the scene yet. FF Wilson and FF Johns should be recognized for their courageous acts of heroism and efforts. </a:t>
            </a:r>
          </a:p>
          <a:p>
            <a:pPr marL="137160" indent="0">
              <a:buNone/>
            </a:pPr>
            <a:r>
              <a:rPr lang="en-US" sz="1100" dirty="0"/>
              <a:t>I would like to nominate Firefighter Jennifer Wilson, Firefighter Chad Johns, and Firefighter </a:t>
            </a:r>
            <a:r>
              <a:rPr lang="en-US" sz="1100" dirty="0" err="1"/>
              <a:t>Coady</a:t>
            </a:r>
            <a:r>
              <a:rPr lang="en-US" sz="1100" dirty="0"/>
              <a:t> Boyer for a unit citation award.</a:t>
            </a:r>
          </a:p>
          <a:p>
            <a:pPr marL="137160" indent="0">
              <a:buNone/>
            </a:pPr>
            <a:r>
              <a:rPr lang="en-US" sz="1100" dirty="0"/>
              <a:t> </a:t>
            </a:r>
          </a:p>
          <a:p>
            <a:pPr marL="137160" indent="0">
              <a:buNone/>
            </a:pPr>
            <a:r>
              <a:rPr lang="en-US" sz="1100" dirty="0"/>
              <a:t>                                                                                                                                Respectfully Submitted;</a:t>
            </a:r>
          </a:p>
          <a:p>
            <a:pPr marL="137160" indent="0">
              <a:buNone/>
            </a:pPr>
            <a:r>
              <a:rPr lang="en-US" sz="1100" dirty="0"/>
              <a:t>                                                                                                                                George R Clary, Jr</a:t>
            </a:r>
          </a:p>
          <a:p>
            <a:pPr marL="137160" indent="0">
              <a:buNone/>
            </a:pPr>
            <a:r>
              <a:rPr lang="en-US" sz="1100" dirty="0"/>
              <a:t>                                                                                                                                Chief Brunswick Vol Fire Company</a:t>
            </a:r>
          </a:p>
        </p:txBody>
      </p:sp>
    </p:spTree>
    <p:extLst>
      <p:ext uri="{BB962C8B-B14F-4D97-AF65-F5344CB8AC3E}">
        <p14:creationId xmlns:p14="http://schemas.microsoft.com/office/powerpoint/2010/main" val="1999075113"/>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11" y="0"/>
            <a:ext cx="9041577" cy="6858000"/>
          </a:xfrm>
          <a:prstGeom prst="rect">
            <a:avLst/>
          </a:prstGeom>
        </p:spPr>
      </p:pic>
    </p:spTree>
    <p:extLst>
      <p:ext uri="{BB962C8B-B14F-4D97-AF65-F5344CB8AC3E}">
        <p14:creationId xmlns:p14="http://schemas.microsoft.com/office/powerpoint/2010/main" val="1395058506"/>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630362"/>
          </a:xfrm>
        </p:spPr>
        <p:txBody>
          <a:bodyPr>
            <a:normAutofit fontScale="90000"/>
          </a:bodyPr>
          <a:lstStyle/>
          <a:p>
            <a:r>
              <a:rPr lang="en-US" dirty="0" smtClean="0"/>
              <a:t>BVFD Places in service a new 2016 Dodge 4X4 2500 Pickup Utility </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2133600"/>
            <a:ext cx="6553200" cy="4419600"/>
          </a:xfrm>
          <a:prstGeom prst="rect">
            <a:avLst/>
          </a:prstGeom>
        </p:spPr>
      </p:pic>
    </p:spTree>
    <p:extLst>
      <p:ext uri="{BB962C8B-B14F-4D97-AF65-F5344CB8AC3E}">
        <p14:creationId xmlns:p14="http://schemas.microsoft.com/office/powerpoint/2010/main" val="3059428147"/>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2017</a:t>
            </a:r>
            <a:endParaRPr lang="en-US" dirty="0"/>
          </a:p>
        </p:txBody>
      </p:sp>
      <p:sp>
        <p:nvSpPr>
          <p:cNvPr id="3" name="Content Placeholder 2"/>
          <p:cNvSpPr>
            <a:spLocks noGrp="1"/>
          </p:cNvSpPr>
          <p:nvPr>
            <p:ph idx="1"/>
          </p:nvPr>
        </p:nvSpPr>
        <p:spPr/>
        <p:txBody>
          <a:bodyPr>
            <a:normAutofit lnSpcReduction="10000"/>
          </a:bodyPr>
          <a:lstStyle/>
          <a:p>
            <a:pPr marL="137160" indent="0">
              <a:buNone/>
            </a:pPr>
            <a:r>
              <a:rPr lang="en-US" dirty="0">
                <a:solidFill>
                  <a:srgbClr val="FFFF00"/>
                </a:solidFill>
              </a:rPr>
              <a:t>With nearly 650 call for the year of 2015 </a:t>
            </a:r>
            <a:r>
              <a:rPr lang="en-US" dirty="0" smtClean="0">
                <a:solidFill>
                  <a:srgbClr val="FFFF00"/>
                </a:solidFill>
              </a:rPr>
              <a:t>and after</a:t>
            </a:r>
            <a:endParaRPr lang="en-US" dirty="0">
              <a:solidFill>
                <a:srgbClr val="FFFF00"/>
              </a:solidFill>
            </a:endParaRPr>
          </a:p>
          <a:p>
            <a:pPr marL="137160" indent="0">
              <a:buNone/>
            </a:pPr>
            <a:r>
              <a:rPr lang="en-US" dirty="0" smtClean="0">
                <a:solidFill>
                  <a:srgbClr val="FFFF00"/>
                </a:solidFill>
              </a:rPr>
              <a:t>over ONE HUNDRED  years of 100% volunteer service, Brunswick Volunteer Fire Company #05 are to gets three county paid firefighters to house in there station. </a:t>
            </a:r>
          </a:p>
          <a:p>
            <a:pPr marL="137160" indent="0">
              <a:buNone/>
            </a:pPr>
            <a:r>
              <a:rPr lang="en-US" dirty="0" smtClean="0">
                <a:solidFill>
                  <a:srgbClr val="FFFF00"/>
                </a:solidFill>
              </a:rPr>
              <a:t>To quote Chief 05 George Clary “But it’s time to swallow our pride,” When we get a call, we need to provide the level of service the community deserves. One person passing away” because personnel weren’t available” would be one too many to me. </a:t>
            </a:r>
          </a:p>
        </p:txBody>
      </p:sp>
    </p:spTree>
    <p:extLst>
      <p:ext uri="{BB962C8B-B14F-4D97-AF65-F5344CB8AC3E}">
        <p14:creationId xmlns:p14="http://schemas.microsoft.com/office/powerpoint/2010/main" val="2774442139"/>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Officers 2017</a:t>
            </a:r>
            <a:endParaRPr lang="en-US" dirty="0"/>
          </a:p>
        </p:txBody>
      </p:sp>
      <p:sp>
        <p:nvSpPr>
          <p:cNvPr id="3" name="Content Placeholder 2"/>
          <p:cNvSpPr>
            <a:spLocks noGrp="1"/>
          </p:cNvSpPr>
          <p:nvPr>
            <p:ph idx="1"/>
          </p:nvPr>
        </p:nvSpPr>
        <p:spPr/>
        <p:txBody>
          <a:bodyPr>
            <a:normAutofit fontScale="77500" lnSpcReduction="20000"/>
          </a:bodyPr>
          <a:lstStyle/>
          <a:p>
            <a:pPr marL="137160" indent="0">
              <a:buNone/>
            </a:pPr>
            <a:r>
              <a:rPr lang="en-US" dirty="0" smtClean="0"/>
              <a:t>                  President                    Todd Webber</a:t>
            </a:r>
            <a:endParaRPr lang="en-US" dirty="0"/>
          </a:p>
          <a:p>
            <a:pPr marL="137160" indent="0">
              <a:buNone/>
            </a:pPr>
            <a:r>
              <a:rPr lang="en-US" dirty="0"/>
              <a:t>                  V </a:t>
            </a:r>
            <a:r>
              <a:rPr lang="en-US" dirty="0" smtClean="0"/>
              <a:t>President</a:t>
            </a:r>
            <a:r>
              <a:rPr lang="en-US" dirty="0"/>
              <a:t> </a:t>
            </a:r>
            <a:r>
              <a:rPr lang="en-US" dirty="0" smtClean="0"/>
              <a:t>                Kenny </a:t>
            </a:r>
            <a:r>
              <a:rPr lang="en-US" dirty="0" err="1"/>
              <a:t>Nicewarner</a:t>
            </a:r>
            <a:endParaRPr lang="en-US" dirty="0"/>
          </a:p>
          <a:p>
            <a:pPr marL="137160" indent="0">
              <a:buNone/>
            </a:pPr>
            <a:r>
              <a:rPr lang="en-US" dirty="0"/>
              <a:t>                  Secretary                     Robin Bell</a:t>
            </a:r>
          </a:p>
          <a:p>
            <a:pPr marL="137160" indent="0">
              <a:buNone/>
            </a:pPr>
            <a:r>
              <a:rPr lang="en-US" dirty="0"/>
              <a:t>                  Treasure                      Kevin Myers</a:t>
            </a:r>
          </a:p>
          <a:p>
            <a:pPr marL="137160" indent="0">
              <a:buNone/>
            </a:pPr>
            <a:r>
              <a:rPr lang="en-US" dirty="0"/>
              <a:t>                  Fin </a:t>
            </a:r>
            <a:r>
              <a:rPr lang="en-US" dirty="0" smtClean="0"/>
              <a:t>Secretary              Kelly </a:t>
            </a:r>
            <a:r>
              <a:rPr lang="en-US" dirty="0" err="1" smtClean="0"/>
              <a:t>Shacleford</a:t>
            </a:r>
            <a:endParaRPr lang="en-US" dirty="0" smtClean="0"/>
          </a:p>
          <a:p>
            <a:pPr marL="137160" indent="0">
              <a:buNone/>
            </a:pPr>
            <a:r>
              <a:rPr lang="en-US" dirty="0" smtClean="0"/>
              <a:t> Directors </a:t>
            </a:r>
            <a:endParaRPr lang="en-US" dirty="0"/>
          </a:p>
          <a:p>
            <a:pPr marL="137160" indent="0">
              <a:buNone/>
            </a:pPr>
            <a:r>
              <a:rPr lang="en-US" dirty="0"/>
              <a:t>                Angie </a:t>
            </a:r>
            <a:r>
              <a:rPr lang="en-US" dirty="0" err="1"/>
              <a:t>Nicewarner</a:t>
            </a:r>
            <a:r>
              <a:rPr lang="en-US" dirty="0"/>
              <a:t>, William </a:t>
            </a:r>
            <a:r>
              <a:rPr lang="en-US" dirty="0" err="1"/>
              <a:t>Beacht</a:t>
            </a:r>
            <a:r>
              <a:rPr lang="en-US" dirty="0" smtClean="0"/>
              <a:t>,</a:t>
            </a:r>
          </a:p>
          <a:p>
            <a:pPr marL="137160" indent="0">
              <a:buNone/>
            </a:pPr>
            <a:r>
              <a:rPr lang="en-US" dirty="0"/>
              <a:t> </a:t>
            </a:r>
            <a:r>
              <a:rPr lang="en-US" dirty="0" smtClean="0"/>
              <a:t>     Clarence Webber, (Jeff Simons resigned)  </a:t>
            </a:r>
            <a:r>
              <a:rPr lang="en-US" dirty="0"/>
              <a:t>and Steven </a:t>
            </a:r>
            <a:r>
              <a:rPr lang="en-US" dirty="0" smtClean="0"/>
              <a:t>Shook</a:t>
            </a:r>
          </a:p>
          <a:p>
            <a:pPr marL="137160" indent="0">
              <a:buNone/>
            </a:pPr>
            <a:r>
              <a:rPr lang="en-US" dirty="0" smtClean="0"/>
              <a:t> </a:t>
            </a:r>
            <a:endParaRPr lang="en-US" dirty="0"/>
          </a:p>
          <a:p>
            <a:pPr marL="137160" indent="0">
              <a:buNone/>
            </a:pPr>
            <a:r>
              <a:rPr lang="en-US" dirty="0"/>
              <a:t>                                  Chief  5 George Clary   </a:t>
            </a:r>
          </a:p>
          <a:p>
            <a:pPr marL="137160" indent="0">
              <a:buNone/>
            </a:pPr>
            <a:r>
              <a:rPr lang="en-US" dirty="0"/>
              <a:t>                                  Chief 51 </a:t>
            </a:r>
            <a:r>
              <a:rPr lang="en-US" dirty="0" smtClean="0"/>
              <a:t>Steven Shook</a:t>
            </a:r>
          </a:p>
          <a:p>
            <a:pPr marL="137160" indent="0">
              <a:buNone/>
            </a:pPr>
            <a:r>
              <a:rPr lang="en-US" dirty="0" smtClean="0"/>
              <a:t>                                  </a:t>
            </a:r>
            <a:r>
              <a:rPr lang="en-US" dirty="0"/>
              <a:t>Chief </a:t>
            </a:r>
            <a:r>
              <a:rPr lang="en-US" dirty="0" smtClean="0"/>
              <a:t>52 Todd Webber</a:t>
            </a:r>
          </a:p>
          <a:p>
            <a:pPr marL="137160" indent="0">
              <a:buNone/>
            </a:pPr>
            <a:r>
              <a:rPr lang="en-US" dirty="0" smtClean="0"/>
              <a:t>                                  Chief 53  To be filled</a:t>
            </a:r>
            <a:endParaRPr lang="en-US" dirty="0"/>
          </a:p>
        </p:txBody>
      </p:sp>
    </p:spTree>
    <p:extLst>
      <p:ext uri="{BB962C8B-B14F-4D97-AF65-F5344CB8AC3E}">
        <p14:creationId xmlns:p14="http://schemas.microsoft.com/office/powerpoint/2010/main" val="1774727692"/>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2017 President of BVFD</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31189" y="1600200"/>
            <a:ext cx="7081621" cy="4708525"/>
          </a:xfrm>
        </p:spPr>
      </p:pic>
    </p:spTree>
    <p:extLst>
      <p:ext uri="{BB962C8B-B14F-4D97-AF65-F5344CB8AC3E}">
        <p14:creationId xmlns:p14="http://schemas.microsoft.com/office/powerpoint/2010/main" val="33202226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Democratic </a:t>
            </a:r>
            <a:r>
              <a:rPr lang="en-US" dirty="0" smtClean="0"/>
              <a:t>Advocate</a:t>
            </a:r>
            <a:r>
              <a:rPr lang="en-US" dirty="0"/>
              <a:t>., October </a:t>
            </a:r>
            <a:r>
              <a:rPr lang="en-US" dirty="0" smtClean="0"/>
              <a:t>17</a:t>
            </a:r>
            <a:r>
              <a:rPr lang="en-US" dirty="0"/>
              <a:t>, 1922</a:t>
            </a:r>
          </a:p>
        </p:txBody>
      </p:sp>
      <p:sp>
        <p:nvSpPr>
          <p:cNvPr id="3" name="Content Placeholder 2"/>
          <p:cNvSpPr>
            <a:spLocks noGrp="1"/>
          </p:cNvSpPr>
          <p:nvPr>
            <p:ph idx="1"/>
          </p:nvPr>
        </p:nvSpPr>
        <p:spPr>
          <a:xfrm>
            <a:off x="457200" y="1600200"/>
            <a:ext cx="8229600" cy="3810000"/>
          </a:xfrm>
        </p:spPr>
        <p:txBody>
          <a:bodyPr/>
          <a:lstStyle/>
          <a:p>
            <a:pPr marL="137160" indent="0">
              <a:buNone/>
            </a:pPr>
            <a:r>
              <a:rPr lang="en-US" dirty="0" smtClean="0"/>
              <a:t>John R Mathias, Secretary of the Brunswick Vol Fire Company. Attempted to board the moving fire engine and fell beneath the wheels of the truck. He was taken to the B&amp;O. Emergency hospital and later transferred to the Frederick City Hospital. Where the injured member was given attention. He suffered a broken leg near the hip.</a:t>
            </a:r>
            <a:endParaRPr lang="en-US" dirty="0"/>
          </a:p>
        </p:txBody>
      </p:sp>
    </p:spTree>
    <p:extLst>
      <p:ext uri="{BB962C8B-B14F-4D97-AF65-F5344CB8AC3E}">
        <p14:creationId xmlns:p14="http://schemas.microsoft.com/office/powerpoint/2010/main" val="276103028"/>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Officers for 2017</a:t>
            </a: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524000"/>
            <a:ext cx="9144000" cy="5181600"/>
          </a:xfrm>
          <a:prstGeom prst="rect">
            <a:avLst/>
          </a:prstGeom>
        </p:spPr>
      </p:pic>
    </p:spTree>
    <p:extLst>
      <p:ext uri="{BB962C8B-B14F-4D97-AF65-F5344CB8AC3E}">
        <p14:creationId xmlns:p14="http://schemas.microsoft.com/office/powerpoint/2010/main" val="33624297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The first motorized fire engine for Brunswick</a:t>
            </a:r>
            <a:endParaRPr lang="en-US" sz="3200" dirty="0"/>
          </a:p>
        </p:txBody>
      </p:sp>
      <p:pic>
        <p:nvPicPr>
          <p:cNvPr id="4098" name="Picture 2" descr="C:\Users\Ccity\jim's picture\2010-08-19-1843-16.jpg"/>
          <p:cNvPicPr>
            <a:picLocks noGrp="1" noChangeAspect="1" noChangeArrowheads="1"/>
          </p:cNvPicPr>
          <p:nvPr>
            <p:ph idx="1"/>
          </p:nvPr>
        </p:nvPicPr>
        <p:blipFill>
          <a:blip r:embed="rId2" cstate="print"/>
          <a:stretch>
            <a:fillRect/>
          </a:stretch>
        </p:blipFill>
        <p:spPr bwMode="auto">
          <a:xfrm>
            <a:off x="1034934" y="1691322"/>
            <a:ext cx="7074131" cy="4526280"/>
          </a:xfrm>
          <a:prstGeom prst="rect">
            <a:avLst/>
          </a:prstGeom>
          <a:noFill/>
        </p:spPr>
      </p:pic>
    </p:spTree>
  </p:cSld>
  <p:clrMapOvr>
    <a:masterClrMapping/>
  </p:clrMapOvr>
  <p:transition advTm="10000">
    <p:dissolv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Officers for Company 5 date is about 1923</a:t>
            </a:r>
            <a:endParaRPr lang="en-US" dirty="0"/>
          </a:p>
        </p:txBody>
      </p:sp>
      <p:pic>
        <p:nvPicPr>
          <p:cNvPr id="4" name="Content Placeholder 3"/>
          <p:cNvPicPr>
            <a:picLocks noGrp="1" noChangeAspect="1"/>
          </p:cNvPicPr>
          <p:nvPr>
            <p:ph idx="1"/>
          </p:nvPr>
        </p:nvPicPr>
        <p:blipFill>
          <a:blip r:embed="rId2"/>
          <a:stretch>
            <a:fillRect/>
          </a:stretch>
        </p:blipFill>
        <p:spPr>
          <a:xfrm>
            <a:off x="2438400" y="1600200"/>
            <a:ext cx="4419600" cy="5181600"/>
          </a:xfrm>
          <a:prstGeom prst="rect">
            <a:avLst/>
          </a:prstGeom>
        </p:spPr>
      </p:pic>
    </p:spTree>
    <p:extLst>
      <p:ext uri="{BB962C8B-B14F-4D97-AF65-F5344CB8AC3E}">
        <p14:creationId xmlns:p14="http://schemas.microsoft.com/office/powerpoint/2010/main" val="3739084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Officers for about 1923</a:t>
            </a:r>
            <a:endParaRPr lang="en-US" dirty="0"/>
          </a:p>
        </p:txBody>
      </p:sp>
      <p:sp>
        <p:nvSpPr>
          <p:cNvPr id="3" name="Content Placeholder 2"/>
          <p:cNvSpPr>
            <a:spLocks noGrp="1"/>
          </p:cNvSpPr>
          <p:nvPr>
            <p:ph idx="1"/>
          </p:nvPr>
        </p:nvSpPr>
        <p:spPr/>
        <p:txBody>
          <a:bodyPr>
            <a:normAutofit fontScale="92500" lnSpcReduction="20000"/>
          </a:bodyPr>
          <a:lstStyle/>
          <a:p>
            <a:pPr marL="137160" indent="0">
              <a:buNone/>
            </a:pPr>
            <a:r>
              <a:rPr lang="en-US" dirty="0" smtClean="0"/>
              <a:t>President                   E.C. Shafer</a:t>
            </a:r>
          </a:p>
          <a:p>
            <a:pPr marL="137160" indent="0">
              <a:buNone/>
            </a:pPr>
            <a:r>
              <a:rPr lang="en-US" dirty="0" smtClean="0"/>
              <a:t>1</a:t>
            </a:r>
            <a:r>
              <a:rPr lang="en-US" baseline="30000" dirty="0" smtClean="0"/>
              <a:t>st</a:t>
            </a:r>
            <a:r>
              <a:rPr lang="en-US" dirty="0" smtClean="0"/>
              <a:t> Vice President     </a:t>
            </a:r>
            <a:r>
              <a:rPr lang="en-US" dirty="0" err="1" smtClean="0"/>
              <a:t>H.A.Burns</a:t>
            </a:r>
            <a:endParaRPr lang="en-US" dirty="0" smtClean="0"/>
          </a:p>
          <a:p>
            <a:pPr marL="137160" indent="0">
              <a:buNone/>
            </a:pPr>
            <a:r>
              <a:rPr lang="en-US" dirty="0" smtClean="0"/>
              <a:t>2</a:t>
            </a:r>
            <a:r>
              <a:rPr lang="en-US" baseline="30000" dirty="0" smtClean="0"/>
              <a:t>nd</a:t>
            </a:r>
            <a:r>
              <a:rPr lang="en-US" dirty="0" smtClean="0"/>
              <a:t> Vice President    </a:t>
            </a:r>
            <a:r>
              <a:rPr lang="en-US" dirty="0" err="1" smtClean="0"/>
              <a:t>E.L.Feete</a:t>
            </a:r>
            <a:endParaRPr lang="en-US" dirty="0" smtClean="0"/>
          </a:p>
          <a:p>
            <a:pPr marL="137160" indent="0">
              <a:buNone/>
            </a:pPr>
            <a:r>
              <a:rPr lang="en-US" dirty="0" smtClean="0"/>
              <a:t>Secretary                    J.R. Mathis</a:t>
            </a:r>
          </a:p>
          <a:p>
            <a:pPr marL="137160" indent="0">
              <a:buNone/>
            </a:pPr>
            <a:r>
              <a:rPr lang="en-US" dirty="0" smtClean="0"/>
              <a:t>Treasure                     </a:t>
            </a:r>
            <a:r>
              <a:rPr lang="en-US" dirty="0" err="1" smtClean="0"/>
              <a:t>C.F.Feete</a:t>
            </a:r>
            <a:endParaRPr lang="en-US" dirty="0" smtClean="0"/>
          </a:p>
          <a:p>
            <a:pPr marL="137160" indent="0">
              <a:buNone/>
            </a:pPr>
            <a:r>
              <a:rPr lang="en-US" dirty="0" smtClean="0"/>
              <a:t>Sergeant At Arms     James </a:t>
            </a:r>
            <a:r>
              <a:rPr lang="en-US" dirty="0" err="1" smtClean="0"/>
              <a:t>Eury</a:t>
            </a:r>
            <a:endParaRPr lang="en-US" dirty="0" smtClean="0"/>
          </a:p>
          <a:p>
            <a:pPr marL="137160" indent="0">
              <a:buNone/>
            </a:pPr>
            <a:r>
              <a:rPr lang="en-US" dirty="0" smtClean="0"/>
              <a:t>Chaplain                    Rev </a:t>
            </a:r>
            <a:r>
              <a:rPr lang="en-US" dirty="0" err="1" smtClean="0"/>
              <a:t>E.E.Burguess</a:t>
            </a:r>
            <a:endParaRPr lang="en-US" dirty="0" smtClean="0"/>
          </a:p>
          <a:p>
            <a:pPr marL="137160" indent="0">
              <a:buNone/>
            </a:pPr>
            <a:r>
              <a:rPr lang="en-US" dirty="0" smtClean="0"/>
              <a:t>Chief                           W C </a:t>
            </a:r>
            <a:r>
              <a:rPr lang="en-US" dirty="0" err="1" smtClean="0"/>
              <a:t>Nuse</a:t>
            </a:r>
            <a:r>
              <a:rPr lang="en-US" dirty="0" smtClean="0"/>
              <a:t>              </a:t>
            </a:r>
          </a:p>
          <a:p>
            <a:pPr marL="137160" indent="0">
              <a:buNone/>
            </a:pPr>
            <a:r>
              <a:rPr lang="en-US" dirty="0" smtClean="0"/>
              <a:t>                               Directors</a:t>
            </a:r>
          </a:p>
          <a:p>
            <a:pPr marL="137160" indent="0">
              <a:buNone/>
            </a:pPr>
            <a:r>
              <a:rPr lang="en-US" dirty="0" err="1" smtClean="0"/>
              <a:t>J.Henry</a:t>
            </a:r>
            <a:r>
              <a:rPr lang="en-US" dirty="0" smtClean="0"/>
              <a:t> Rinker , </a:t>
            </a:r>
            <a:r>
              <a:rPr lang="en-US" dirty="0" err="1" smtClean="0"/>
              <a:t>A.L.Horine</a:t>
            </a:r>
            <a:r>
              <a:rPr lang="en-US" dirty="0" smtClean="0"/>
              <a:t>, </a:t>
            </a:r>
            <a:r>
              <a:rPr lang="en-US" dirty="0" err="1" smtClean="0"/>
              <a:t>E.C.Compher</a:t>
            </a:r>
            <a:endParaRPr lang="en-US" dirty="0" smtClean="0"/>
          </a:p>
          <a:p>
            <a:pPr marL="137160" indent="0">
              <a:buNone/>
            </a:pPr>
            <a:r>
              <a:rPr lang="en-US" dirty="0" smtClean="0"/>
              <a:t>         </a:t>
            </a:r>
            <a:r>
              <a:rPr lang="en-US" dirty="0" err="1" smtClean="0"/>
              <a:t>E.p</a:t>
            </a:r>
            <a:r>
              <a:rPr lang="en-US" dirty="0" smtClean="0"/>
              <a:t>. </a:t>
            </a:r>
            <a:r>
              <a:rPr lang="en-US" dirty="0" err="1" smtClean="0"/>
              <a:t>Orrison</a:t>
            </a:r>
            <a:r>
              <a:rPr lang="en-US" dirty="0" smtClean="0"/>
              <a:t>  and </a:t>
            </a:r>
            <a:r>
              <a:rPr lang="en-US" dirty="0" err="1" smtClean="0"/>
              <a:t>O.W.Keyser</a:t>
            </a:r>
            <a:endParaRPr lang="en-US" dirty="0" smtClean="0"/>
          </a:p>
          <a:p>
            <a:pPr marL="137160" indent="0">
              <a:buNone/>
            </a:pPr>
            <a:endParaRPr lang="en-US" dirty="0"/>
          </a:p>
          <a:p>
            <a:pPr marL="137160" indent="0">
              <a:buNone/>
            </a:pPr>
            <a:endParaRPr lang="en-US" dirty="0" smtClean="0"/>
          </a:p>
          <a:p>
            <a:pPr marL="137160" indent="0">
              <a:buNone/>
            </a:pPr>
            <a:endParaRPr lang="en-US" dirty="0"/>
          </a:p>
        </p:txBody>
      </p:sp>
    </p:spTree>
    <p:extLst>
      <p:ext uri="{BB962C8B-B14F-4D97-AF65-F5344CB8AC3E}">
        <p14:creationId xmlns:p14="http://schemas.microsoft.com/office/powerpoint/2010/main" val="37872195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Feb 1928</a:t>
            </a:r>
            <a:endParaRPr lang="en-US" dirty="0"/>
          </a:p>
        </p:txBody>
      </p:sp>
      <p:sp>
        <p:nvSpPr>
          <p:cNvPr id="3" name="Content Placeholder 2"/>
          <p:cNvSpPr>
            <a:spLocks noGrp="1"/>
          </p:cNvSpPr>
          <p:nvPr>
            <p:ph idx="1"/>
          </p:nvPr>
        </p:nvSpPr>
        <p:spPr/>
        <p:txBody>
          <a:bodyPr/>
          <a:lstStyle/>
          <a:p>
            <a:pPr>
              <a:buNone/>
            </a:pPr>
            <a:r>
              <a:rPr lang="en-US" dirty="0"/>
              <a:t/>
            </a:r>
            <a:br>
              <a:rPr lang="en-US" dirty="0"/>
            </a:br>
            <a:r>
              <a:rPr lang="en-US" dirty="0"/>
              <a:t>The City of Brunswick turns over the building on North Delaware </a:t>
            </a:r>
            <a:r>
              <a:rPr lang="en-US" dirty="0" smtClean="0"/>
              <a:t>Avenue, </a:t>
            </a:r>
            <a:r>
              <a:rPr lang="en-US" dirty="0"/>
              <a:t>to the Company to use as </a:t>
            </a:r>
            <a:r>
              <a:rPr lang="en-US" dirty="0" smtClean="0"/>
              <a:t>a </a:t>
            </a:r>
            <a:r>
              <a:rPr lang="en-US" dirty="0"/>
              <a:t>fire station.  The old garage and </a:t>
            </a:r>
            <a:r>
              <a:rPr lang="en-US" dirty="0" smtClean="0"/>
              <a:t>lot on Potomac Street across from the Imperial Theater  </a:t>
            </a:r>
            <a:r>
              <a:rPr lang="en-US" dirty="0"/>
              <a:t>that </a:t>
            </a:r>
            <a:r>
              <a:rPr lang="en-US" dirty="0" smtClean="0"/>
              <a:t>was </a:t>
            </a:r>
            <a:r>
              <a:rPr lang="en-US" dirty="0"/>
              <a:t>used to house the fire equipment will later (1948) become the property where the Brunswick Volunteer Fire Company builds a new </a:t>
            </a:r>
            <a:r>
              <a:rPr lang="en-US" dirty="0" smtClean="0"/>
              <a:t>building.</a:t>
            </a:r>
            <a:endParaRPr lang="en-US" dirty="0"/>
          </a:p>
          <a:p>
            <a:endParaRPr lang="en-US" dirty="0"/>
          </a:p>
        </p:txBody>
      </p:sp>
    </p:spTree>
  </p:cSld>
  <p:clrMapOvr>
    <a:masterClrMapping/>
  </p:clrMapOvr>
  <p:transition advTm="15000">
    <p:wipe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9144000" cy="6278562"/>
          </a:xfrm>
        </p:spPr>
        <p:txBody>
          <a:bodyPr>
            <a:normAutofit/>
          </a:bodyPr>
          <a:lstStyle/>
          <a:p>
            <a:r>
              <a:rPr lang="en-US" b="1" dirty="0">
                <a:solidFill>
                  <a:schemeClr val="accent6">
                    <a:lumMod val="75000"/>
                  </a:schemeClr>
                </a:solidFill>
              </a:rPr>
              <a:t>1890 </a:t>
            </a:r>
            <a:r>
              <a:rPr lang="en-US" b="1" dirty="0"/>
              <a:t/>
            </a:r>
            <a:br>
              <a:rPr lang="en-US" b="1" dirty="0"/>
            </a:br>
            <a:r>
              <a:rPr lang="en-US" dirty="0"/>
              <a:t>Fire protection for the </a:t>
            </a:r>
            <a:r>
              <a:rPr lang="en-US" dirty="0" smtClean="0"/>
              <a:t>Town </a:t>
            </a:r>
            <a:r>
              <a:rPr lang="en-US" dirty="0"/>
              <a:t>of Brunswick gets its first mention. Several water companies are formed in the community, one of which has, as one of its stated purposed, also for fire protection.</a:t>
            </a:r>
            <a:br>
              <a:rPr lang="en-US" dirty="0"/>
            </a:br>
            <a:endParaRPr lang="en-US" dirty="0"/>
          </a:p>
        </p:txBody>
      </p:sp>
    </p:spTree>
  </p:cSld>
  <p:clrMapOvr>
    <a:masterClrMapping/>
  </p:clrMapOvr>
  <p:transition advTm="5000">
    <p:wipe dir="d"/>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solidFill>
                  <a:schemeClr val="tx1"/>
                </a:solidFill>
              </a:rPr>
              <a:t>Brunswick New Model AA Ford Pumper, the second motorized pumper</a:t>
            </a:r>
            <a:endParaRPr lang="en-US" sz="2800" dirty="0">
              <a:solidFill>
                <a:schemeClr val="tx1"/>
              </a:solidFill>
            </a:endParaRPr>
          </a:p>
        </p:txBody>
      </p:sp>
      <p:pic>
        <p:nvPicPr>
          <p:cNvPr id="7170" name="Picture 2" descr="C:\Users\Ccity\jim's picture\2010-09-17-1224-56_edited.jpg"/>
          <p:cNvPicPr>
            <a:picLocks noGrp="1" noChangeAspect="1" noChangeArrowheads="1"/>
          </p:cNvPicPr>
          <p:nvPr>
            <p:ph idx="1"/>
          </p:nvPr>
        </p:nvPicPr>
        <p:blipFill>
          <a:blip r:embed="rId3" cstate="print"/>
          <a:stretch>
            <a:fillRect/>
          </a:stretch>
        </p:blipFill>
        <p:spPr bwMode="auto">
          <a:xfrm>
            <a:off x="533400" y="1371600"/>
            <a:ext cx="8229600" cy="5029200"/>
          </a:xfrm>
          <a:prstGeom prst="rect">
            <a:avLst/>
          </a:prstGeom>
          <a:noFill/>
        </p:spPr>
      </p:pic>
    </p:spTree>
  </p:cSld>
  <p:clrMapOvr>
    <a:masterClrMapping/>
  </p:clrMapOvr>
  <p:transition spd="slow" advTm="10000">
    <p:dissolv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219200"/>
          </a:xfrm>
        </p:spPr>
        <p:txBody>
          <a:bodyPr>
            <a:normAutofit fontScale="90000"/>
          </a:bodyPr>
          <a:lstStyle/>
          <a:p>
            <a:r>
              <a:rPr lang="en-US" sz="2700" dirty="0" smtClean="0">
                <a:solidFill>
                  <a:schemeClr val="bg1"/>
                </a:solidFill>
              </a:rPr>
              <a:t>April 30, 1930 Brunswick purchase of a new Fire truck from Rosemont Motors in Brunswick</a:t>
            </a:r>
            <a:br>
              <a:rPr lang="en-US" sz="2700" dirty="0" smtClean="0">
                <a:solidFill>
                  <a:schemeClr val="bg1"/>
                </a:solidFill>
              </a:rPr>
            </a:br>
            <a:r>
              <a:rPr lang="en-US" sz="2700" dirty="0" smtClean="0">
                <a:solidFill>
                  <a:schemeClr val="bg1"/>
                </a:solidFill>
              </a:rPr>
              <a:t>Model HT Howe-Ford AA with a Chemical pumping.</a:t>
            </a:r>
            <a:r>
              <a:rPr lang="en-US" sz="3200" dirty="0" smtClean="0"/>
              <a:t/>
            </a:r>
            <a:br>
              <a:rPr lang="en-US" sz="3200" dirty="0" smtClean="0"/>
            </a:br>
            <a:endParaRPr lang="en-US" sz="3200" dirty="0"/>
          </a:p>
        </p:txBody>
      </p:sp>
      <p:pic>
        <p:nvPicPr>
          <p:cNvPr id="6146" name="Picture 2" descr="C:\Users\Ccity\jim's picture\2010-09-17-1220-02_edited.jpg"/>
          <p:cNvPicPr>
            <a:picLocks noGrp="1" noChangeAspect="1" noChangeArrowheads="1"/>
          </p:cNvPicPr>
          <p:nvPr>
            <p:ph idx="1"/>
          </p:nvPr>
        </p:nvPicPr>
        <p:blipFill>
          <a:blip r:embed="rId3" cstate="print"/>
          <a:stretch>
            <a:fillRect/>
          </a:stretch>
        </p:blipFill>
        <p:spPr bwMode="auto">
          <a:xfrm>
            <a:off x="961537" y="1676400"/>
            <a:ext cx="7220926" cy="5181600"/>
          </a:xfrm>
          <a:prstGeom prst="rect">
            <a:avLst/>
          </a:prstGeom>
          <a:noFill/>
        </p:spPr>
      </p:pic>
    </p:spTree>
  </p:cSld>
  <p:clrMapOvr>
    <a:masterClrMapping/>
  </p:clrMapOvr>
  <p:transition spd="slow" advTm="20000">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1930 Membership Certification</a:t>
            </a:r>
            <a:endParaRPr lang="en-US" dirty="0"/>
          </a:p>
        </p:txBody>
      </p:sp>
      <p:pic>
        <p:nvPicPr>
          <p:cNvPr id="14338" name="Picture 2" descr="C:\Users\Ccity\jim's picture\BVFD Pictures\Membership Certificate1 .jpg"/>
          <p:cNvPicPr>
            <a:picLocks noGrp="1" noChangeAspect="1" noChangeArrowheads="1"/>
          </p:cNvPicPr>
          <p:nvPr>
            <p:ph idx="1"/>
          </p:nvPr>
        </p:nvPicPr>
        <p:blipFill>
          <a:blip r:embed="rId2" cstate="print"/>
          <a:srcRect/>
          <a:stretch>
            <a:fillRect/>
          </a:stretch>
        </p:blipFill>
        <p:spPr bwMode="auto">
          <a:xfrm>
            <a:off x="649224" y="1866582"/>
            <a:ext cx="7845552" cy="4175760"/>
          </a:xfrm>
          <a:prstGeom prst="rect">
            <a:avLst/>
          </a:prstGeom>
          <a:noFill/>
        </p:spPr>
      </p:pic>
    </p:spTree>
  </p:cSld>
  <p:clrMapOvr>
    <a:masterClrMapping/>
  </p:clrMapOvr>
  <p:transition spd="med" advTm="12000">
    <p:blinds/>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1930’s Honorary Membership Certificate</a:t>
            </a:r>
            <a:endParaRPr lang="en-US" dirty="0"/>
          </a:p>
        </p:txBody>
      </p:sp>
      <p:pic>
        <p:nvPicPr>
          <p:cNvPr id="15362" name="Picture 2" descr="C:\Users\Ccity\jim's picture\BVFD Pictures\Honorary Membership Card  1jpg.jpg"/>
          <p:cNvPicPr>
            <a:picLocks noGrp="1" noChangeAspect="1" noChangeArrowheads="1"/>
          </p:cNvPicPr>
          <p:nvPr>
            <p:ph idx="1"/>
          </p:nvPr>
        </p:nvPicPr>
        <p:blipFill>
          <a:blip r:embed="rId3" cstate="print"/>
          <a:srcRect/>
          <a:stretch>
            <a:fillRect/>
          </a:stretch>
        </p:blipFill>
        <p:spPr bwMode="auto">
          <a:xfrm>
            <a:off x="762000" y="2286000"/>
            <a:ext cx="7391400" cy="4038600"/>
          </a:xfrm>
          <a:prstGeom prst="rect">
            <a:avLst/>
          </a:prstGeom>
          <a:noFill/>
        </p:spPr>
      </p:pic>
    </p:spTree>
  </p:cSld>
  <p:clrMapOvr>
    <a:masterClrMapping/>
  </p:clrMapOvr>
  <p:transition spd="med" advTm="15000">
    <p:blinds dir="vert"/>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1930 Chevrolet Pickup believed to be used as a rescue pickup</a:t>
            </a:r>
            <a:endParaRPr lang="en-US" sz="28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4400" y="1828800"/>
            <a:ext cx="7772400" cy="4724400"/>
          </a:xfrm>
        </p:spPr>
      </p:pic>
    </p:spTree>
    <p:extLst>
      <p:ext uri="{BB962C8B-B14F-4D97-AF65-F5344CB8AC3E}">
        <p14:creationId xmlns:p14="http://schemas.microsoft.com/office/powerpoint/2010/main" val="33799653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554162"/>
          </a:xfrm>
        </p:spPr>
        <p:txBody>
          <a:bodyPr>
            <a:normAutofit fontScale="90000"/>
          </a:bodyPr>
          <a:lstStyle/>
          <a:p>
            <a:r>
              <a:rPr lang="en-US" dirty="0" smtClean="0"/>
              <a:t>Brunswick Volunteer Fire Company Membership List for 1930</a:t>
            </a:r>
            <a:endParaRPr lang="en-US" dirty="0"/>
          </a:p>
        </p:txBody>
      </p:sp>
      <p:sp>
        <p:nvSpPr>
          <p:cNvPr id="3" name="Content Placeholder 2"/>
          <p:cNvSpPr>
            <a:spLocks noGrp="1"/>
          </p:cNvSpPr>
          <p:nvPr>
            <p:ph idx="1"/>
          </p:nvPr>
        </p:nvSpPr>
        <p:spPr>
          <a:xfrm>
            <a:off x="457200" y="1828800"/>
            <a:ext cx="8229600" cy="4876800"/>
          </a:xfrm>
        </p:spPr>
        <p:txBody>
          <a:bodyPr>
            <a:normAutofit fontScale="77500" lnSpcReduction="20000"/>
          </a:bodyPr>
          <a:lstStyle/>
          <a:p>
            <a:pPr>
              <a:buNone/>
            </a:pPr>
            <a:r>
              <a:rPr lang="en-US" dirty="0" smtClean="0"/>
              <a:t>    </a:t>
            </a:r>
          </a:p>
          <a:p>
            <a:pPr>
              <a:buNone/>
            </a:pPr>
            <a:r>
              <a:rPr lang="en-US" dirty="0" smtClean="0">
                <a:solidFill>
                  <a:schemeClr val="bg1"/>
                </a:solidFill>
              </a:rPr>
              <a:t>Roby A.F.                      Roby  J.S                         Cary  Howard</a:t>
            </a:r>
          </a:p>
          <a:p>
            <a:pPr>
              <a:buNone/>
            </a:pPr>
            <a:r>
              <a:rPr lang="en-US" dirty="0" smtClean="0">
                <a:solidFill>
                  <a:schemeClr val="bg1"/>
                </a:solidFill>
              </a:rPr>
              <a:t>Barker  Claude             Grams Calvin                </a:t>
            </a:r>
            <a:r>
              <a:rPr lang="en-US" dirty="0" err="1" smtClean="0">
                <a:solidFill>
                  <a:schemeClr val="bg1"/>
                </a:solidFill>
              </a:rPr>
              <a:t>Magaha</a:t>
            </a:r>
            <a:r>
              <a:rPr lang="en-US" dirty="0" smtClean="0">
                <a:solidFill>
                  <a:schemeClr val="bg1"/>
                </a:solidFill>
              </a:rPr>
              <a:t>  John</a:t>
            </a:r>
          </a:p>
          <a:p>
            <a:pPr>
              <a:buNone/>
            </a:pPr>
            <a:r>
              <a:rPr lang="en-US" dirty="0" smtClean="0">
                <a:solidFill>
                  <a:schemeClr val="bg1"/>
                </a:solidFill>
              </a:rPr>
              <a:t>Grams G.E.                   </a:t>
            </a:r>
            <a:r>
              <a:rPr lang="en-US" dirty="0" err="1" smtClean="0">
                <a:solidFill>
                  <a:schemeClr val="bg1"/>
                </a:solidFill>
              </a:rPr>
              <a:t>Wenner</a:t>
            </a:r>
            <a:r>
              <a:rPr lang="en-US" dirty="0" smtClean="0">
                <a:solidFill>
                  <a:schemeClr val="bg1"/>
                </a:solidFill>
              </a:rPr>
              <a:t>  Herbert           </a:t>
            </a:r>
            <a:r>
              <a:rPr lang="en-US" dirty="0" err="1" smtClean="0">
                <a:solidFill>
                  <a:schemeClr val="bg1"/>
                </a:solidFill>
              </a:rPr>
              <a:t>Runkles</a:t>
            </a:r>
            <a:r>
              <a:rPr lang="en-US" dirty="0" smtClean="0">
                <a:solidFill>
                  <a:schemeClr val="bg1"/>
                </a:solidFill>
              </a:rPr>
              <a:t>  Norman</a:t>
            </a:r>
          </a:p>
          <a:p>
            <a:pPr>
              <a:buNone/>
            </a:pPr>
            <a:r>
              <a:rPr lang="en-US" dirty="0" smtClean="0">
                <a:solidFill>
                  <a:schemeClr val="bg1"/>
                </a:solidFill>
              </a:rPr>
              <a:t>Conner  Lester              Cribs Harry R               </a:t>
            </a:r>
            <a:r>
              <a:rPr lang="en-US" dirty="0" err="1" smtClean="0">
                <a:solidFill>
                  <a:schemeClr val="bg1"/>
                </a:solidFill>
              </a:rPr>
              <a:t>Coffar</a:t>
            </a:r>
            <a:r>
              <a:rPr lang="en-US" dirty="0" smtClean="0">
                <a:solidFill>
                  <a:schemeClr val="bg1"/>
                </a:solidFill>
              </a:rPr>
              <a:t>  J.B.</a:t>
            </a:r>
          </a:p>
          <a:p>
            <a:pPr>
              <a:buNone/>
            </a:pPr>
            <a:r>
              <a:rPr lang="en-US" dirty="0" smtClean="0">
                <a:solidFill>
                  <a:schemeClr val="bg1"/>
                </a:solidFill>
              </a:rPr>
              <a:t>Walker  </a:t>
            </a:r>
            <a:r>
              <a:rPr lang="en-US" dirty="0" err="1" smtClean="0">
                <a:solidFill>
                  <a:schemeClr val="bg1"/>
                </a:solidFill>
              </a:rPr>
              <a:t>Isaaca</a:t>
            </a:r>
            <a:r>
              <a:rPr lang="en-US" dirty="0" smtClean="0">
                <a:solidFill>
                  <a:schemeClr val="bg1"/>
                </a:solidFill>
              </a:rPr>
              <a:t> E           Hawkins Donald          </a:t>
            </a:r>
            <a:r>
              <a:rPr lang="en-US" dirty="0" err="1" smtClean="0">
                <a:solidFill>
                  <a:schemeClr val="bg1"/>
                </a:solidFill>
              </a:rPr>
              <a:t>Merrimen</a:t>
            </a:r>
            <a:r>
              <a:rPr lang="en-US" dirty="0" smtClean="0">
                <a:solidFill>
                  <a:schemeClr val="bg1"/>
                </a:solidFill>
              </a:rPr>
              <a:t>  Leon</a:t>
            </a:r>
          </a:p>
          <a:p>
            <a:pPr>
              <a:buNone/>
            </a:pPr>
            <a:r>
              <a:rPr lang="en-US" dirty="0" smtClean="0">
                <a:solidFill>
                  <a:schemeClr val="bg1"/>
                </a:solidFill>
              </a:rPr>
              <a:t>Barnhart  Claude          Anderson  Albert         Jones  Harman</a:t>
            </a:r>
          </a:p>
          <a:p>
            <a:pPr>
              <a:buNone/>
            </a:pPr>
            <a:r>
              <a:rPr lang="en-US" dirty="0" smtClean="0">
                <a:solidFill>
                  <a:schemeClr val="bg1"/>
                </a:solidFill>
              </a:rPr>
              <a:t>Rinker  C.E.                   Burch  Edgar                 Burch  Ernest</a:t>
            </a:r>
          </a:p>
          <a:p>
            <a:pPr>
              <a:buNone/>
            </a:pPr>
            <a:r>
              <a:rPr lang="en-US" dirty="0" smtClean="0">
                <a:solidFill>
                  <a:schemeClr val="bg1"/>
                </a:solidFill>
              </a:rPr>
              <a:t>Decker  Vernon             Donavan  J.A.               Day  H.</a:t>
            </a:r>
          </a:p>
          <a:p>
            <a:pPr>
              <a:buNone/>
            </a:pPr>
            <a:r>
              <a:rPr lang="en-US" dirty="0" err="1" smtClean="0">
                <a:solidFill>
                  <a:schemeClr val="bg1"/>
                </a:solidFill>
              </a:rPr>
              <a:t>Moler</a:t>
            </a:r>
            <a:r>
              <a:rPr lang="en-US" dirty="0" smtClean="0">
                <a:solidFill>
                  <a:schemeClr val="bg1"/>
                </a:solidFill>
              </a:rPr>
              <a:t>  H.I.                     </a:t>
            </a:r>
            <a:r>
              <a:rPr lang="en-US" dirty="0" err="1" smtClean="0">
                <a:solidFill>
                  <a:schemeClr val="bg1"/>
                </a:solidFill>
              </a:rPr>
              <a:t>Willen</a:t>
            </a:r>
            <a:r>
              <a:rPr lang="en-US" dirty="0" smtClean="0">
                <a:solidFill>
                  <a:schemeClr val="bg1"/>
                </a:solidFill>
              </a:rPr>
              <a:t>  G.                      Smith  H.A.</a:t>
            </a:r>
          </a:p>
          <a:p>
            <a:pPr>
              <a:buNone/>
            </a:pPr>
            <a:r>
              <a:rPr lang="en-US" dirty="0" smtClean="0">
                <a:solidFill>
                  <a:schemeClr val="bg1"/>
                </a:solidFill>
              </a:rPr>
              <a:t>Grams  Roy E.               </a:t>
            </a:r>
            <a:r>
              <a:rPr lang="en-US" dirty="0" err="1" smtClean="0">
                <a:solidFill>
                  <a:schemeClr val="bg1"/>
                </a:solidFill>
              </a:rPr>
              <a:t>Moler</a:t>
            </a:r>
            <a:r>
              <a:rPr lang="en-US" dirty="0" smtClean="0">
                <a:solidFill>
                  <a:schemeClr val="bg1"/>
                </a:solidFill>
              </a:rPr>
              <a:t>  R.G.                   Hawes  G.W.</a:t>
            </a:r>
          </a:p>
          <a:p>
            <a:pPr>
              <a:buNone/>
            </a:pPr>
            <a:r>
              <a:rPr lang="en-US" dirty="0" smtClean="0">
                <a:solidFill>
                  <a:schemeClr val="bg1"/>
                </a:solidFill>
              </a:rPr>
              <a:t>Coffman C.B.                  </a:t>
            </a:r>
          </a:p>
          <a:p>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 July1932</a:t>
            </a:r>
            <a:endParaRPr lang="en-US" dirty="0"/>
          </a:p>
        </p:txBody>
      </p:sp>
      <p:sp>
        <p:nvSpPr>
          <p:cNvPr id="3" name="Content Placeholder 2"/>
          <p:cNvSpPr>
            <a:spLocks noGrp="1"/>
          </p:cNvSpPr>
          <p:nvPr>
            <p:ph idx="1"/>
          </p:nvPr>
        </p:nvSpPr>
        <p:spPr/>
        <p:txBody>
          <a:bodyPr/>
          <a:lstStyle/>
          <a:p>
            <a:pPr hangingPunct="0">
              <a:buNone/>
            </a:pPr>
            <a:endParaRPr lang="en-US" b="1" dirty="0" smtClean="0"/>
          </a:p>
          <a:p>
            <a:pPr hangingPunct="0">
              <a:buNone/>
            </a:pPr>
            <a:r>
              <a:rPr lang="en-US" sz="3200" dirty="0" smtClean="0"/>
              <a:t>    The </a:t>
            </a:r>
            <a:r>
              <a:rPr lang="en-US" sz="3200" dirty="0"/>
              <a:t>Ladies Auxiliary becomes a </a:t>
            </a:r>
            <a:r>
              <a:rPr lang="en-US" sz="3200" dirty="0" smtClean="0"/>
              <a:t>Charter member of </a:t>
            </a:r>
            <a:r>
              <a:rPr lang="en-US" sz="3200" dirty="0"/>
              <a:t>the Maryland State Firemen’s' Association.</a:t>
            </a:r>
          </a:p>
          <a:p>
            <a:pPr hangingPunct="0">
              <a:buNone/>
            </a:pPr>
            <a:r>
              <a:rPr lang="en-US" dirty="0"/>
              <a:t> </a:t>
            </a:r>
          </a:p>
          <a:p>
            <a:endParaRPr lang="en-US" dirty="0"/>
          </a:p>
        </p:txBody>
      </p:sp>
    </p:spTree>
  </p:cSld>
  <p:clrMapOvr>
    <a:masterClrMapping/>
  </p:clrMapOvr>
  <p:transition spd="slow" advTm="9000">
    <p:wipe dir="u"/>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752600"/>
          </a:xfrm>
        </p:spPr>
        <p:txBody>
          <a:bodyPr>
            <a:normAutofit fontScale="90000"/>
          </a:bodyPr>
          <a:lstStyle/>
          <a:p>
            <a:r>
              <a:rPr lang="en-US" dirty="0" smtClean="0"/>
              <a:t>Ladies Auxiliary 6 July1932 becomes a member of the Maryland State Ladies Auxiliary.</a:t>
            </a:r>
            <a:endParaRPr lang="en-US" dirty="0"/>
          </a:p>
        </p:txBody>
      </p:sp>
      <p:pic>
        <p:nvPicPr>
          <p:cNvPr id="18435" name="Picture 3" descr="C:\Users\Ccity\jim's picture\BVFD Pictures\Ladies Auxiliary BVFD.jpg"/>
          <p:cNvPicPr>
            <a:picLocks noGrp="1" noChangeAspect="1" noChangeArrowheads="1"/>
          </p:cNvPicPr>
          <p:nvPr>
            <p:ph idx="1"/>
          </p:nvPr>
        </p:nvPicPr>
        <p:blipFill>
          <a:blip r:embed="rId2" cstate="print"/>
          <a:srcRect/>
          <a:stretch>
            <a:fillRect/>
          </a:stretch>
        </p:blipFill>
        <p:spPr bwMode="auto">
          <a:xfrm>
            <a:off x="457200" y="1981200"/>
            <a:ext cx="8305800" cy="4800600"/>
          </a:xfrm>
          <a:prstGeom prst="rect">
            <a:avLst/>
          </a:prstGeom>
          <a:noFill/>
        </p:spPr>
      </p:pic>
    </p:spTree>
  </p:cSld>
  <p:clrMapOvr>
    <a:masterClrMapping/>
  </p:clrMapOvr>
  <p:transition spd="med" advTm="10000">
    <p:checker dir="vert"/>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1932</a:t>
            </a:r>
            <a:endParaRPr lang="en-US" dirty="0"/>
          </a:p>
        </p:txBody>
      </p:sp>
      <p:sp>
        <p:nvSpPr>
          <p:cNvPr id="3" name="Content Placeholder 2"/>
          <p:cNvSpPr>
            <a:spLocks noGrp="1"/>
          </p:cNvSpPr>
          <p:nvPr>
            <p:ph idx="1"/>
          </p:nvPr>
        </p:nvSpPr>
        <p:spPr/>
        <p:txBody>
          <a:bodyPr>
            <a:normAutofit/>
          </a:bodyPr>
          <a:lstStyle/>
          <a:p>
            <a:pPr hangingPunct="0">
              <a:buNone/>
            </a:pPr>
            <a:r>
              <a:rPr lang="en-US" dirty="0" smtClean="0">
                <a:solidFill>
                  <a:schemeClr val="accent6">
                    <a:lumMod val="75000"/>
                  </a:schemeClr>
                </a:solidFill>
              </a:rPr>
              <a:t>     </a:t>
            </a:r>
            <a:r>
              <a:rPr lang="en-US" dirty="0" smtClean="0"/>
              <a:t>In </a:t>
            </a:r>
            <a:r>
              <a:rPr lang="en-US" dirty="0"/>
              <a:t>this year the company formed a Drill Team with the following officers of the team. Business Mgr</a:t>
            </a:r>
            <a:r>
              <a:rPr lang="en-US" dirty="0" smtClean="0"/>
              <a:t>, Stanley </a:t>
            </a:r>
            <a:r>
              <a:rPr lang="en-US" dirty="0"/>
              <a:t>T. Virts, Captain, </a:t>
            </a:r>
            <a:r>
              <a:rPr lang="en-US" dirty="0" smtClean="0"/>
              <a:t>Grayson </a:t>
            </a:r>
            <a:r>
              <a:rPr lang="en-US" dirty="0"/>
              <a:t>Cummings, Lieutenant, </a:t>
            </a:r>
            <a:r>
              <a:rPr lang="en-US" dirty="0" smtClean="0"/>
              <a:t>James </a:t>
            </a:r>
            <a:r>
              <a:rPr lang="en-US" dirty="0"/>
              <a:t>Schamel, Secretary, J.W. </a:t>
            </a:r>
            <a:r>
              <a:rPr lang="en-US" dirty="0" smtClean="0"/>
              <a:t>Gladstone</a:t>
            </a:r>
          </a:p>
          <a:p>
            <a:pPr hangingPunct="0">
              <a:buNone/>
            </a:pPr>
            <a:endParaRPr lang="en-US" dirty="0"/>
          </a:p>
          <a:p>
            <a:pPr hangingPunct="0">
              <a:buNone/>
            </a:pPr>
            <a:r>
              <a:rPr lang="en-US" dirty="0" smtClean="0"/>
              <a:t>    18 </a:t>
            </a:r>
            <a:r>
              <a:rPr lang="en-US" dirty="0"/>
              <a:t>May 1932 will be Election Day, for the team. R.D Funk elected Captain, Floyd Strickler elected Lieutenant and H. Curry elected Secretary.</a:t>
            </a:r>
          </a:p>
          <a:p>
            <a:endParaRPr lang="en-US" dirty="0"/>
          </a:p>
        </p:txBody>
      </p:sp>
    </p:spTree>
  </p:cSld>
  <p:clrMapOvr>
    <a:masterClrMapping/>
  </p:clrMapOvr>
  <p:transition spd="med" advTm="17000">
    <p:wipe dir="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smtClean="0"/>
              <a:t>9 May 1934</a:t>
            </a:r>
            <a:endParaRPr lang="en-US" dirty="0"/>
          </a:p>
        </p:txBody>
      </p:sp>
      <p:sp>
        <p:nvSpPr>
          <p:cNvPr id="3" name="Content Placeholder 2"/>
          <p:cNvSpPr>
            <a:spLocks noGrp="1"/>
          </p:cNvSpPr>
          <p:nvPr>
            <p:ph idx="1"/>
          </p:nvPr>
        </p:nvSpPr>
        <p:spPr/>
        <p:txBody>
          <a:bodyPr>
            <a:normAutofit/>
          </a:bodyPr>
          <a:lstStyle/>
          <a:p>
            <a:pPr hangingPunct="0">
              <a:buNone/>
            </a:pPr>
            <a:r>
              <a:rPr lang="en-US" dirty="0" smtClean="0"/>
              <a:t>     Member </a:t>
            </a:r>
            <a:r>
              <a:rPr lang="en-US" dirty="0"/>
              <a:t>of the Drill Team as </a:t>
            </a:r>
            <a:r>
              <a:rPr lang="en-US" dirty="0" smtClean="0"/>
              <a:t>of  </a:t>
            </a:r>
            <a:r>
              <a:rPr lang="en-US" b="1" dirty="0">
                <a:solidFill>
                  <a:srgbClr val="FF0000"/>
                </a:solidFill>
              </a:rPr>
              <a:t>9 May 1934 </a:t>
            </a:r>
            <a:r>
              <a:rPr lang="en-US" dirty="0" smtClean="0"/>
              <a:t>are:</a:t>
            </a:r>
            <a:endParaRPr lang="en-US" dirty="0"/>
          </a:p>
          <a:p>
            <a:pPr>
              <a:buNone/>
            </a:pPr>
            <a:r>
              <a:rPr lang="en-US" dirty="0" smtClean="0"/>
              <a:t>     HL </a:t>
            </a:r>
            <a:r>
              <a:rPr lang="en-US" dirty="0"/>
              <a:t>Barger, RD Funk, Fred Shafer, CB Langley, HE Cannon, CN Beacht, Walter S Rice, Eugene B Smith, GW Smith, DF Strickler, JW Gladstine, CW Shafer, Glen Weller, John Morris, J Schamel, W Connor, JB Coffman, SD Langley, Donald Hawkins, J Shaby, CA Strickler, RM Hutts, LC Connor, Stanley T Virts, Roy Cannon and H Curry.</a:t>
            </a:r>
          </a:p>
        </p:txBody>
      </p:sp>
    </p:spTree>
  </p:cSld>
  <p:clrMapOvr>
    <a:masterClrMapping/>
  </p:clrMapOvr>
  <p:transition spd="med" advTm="15000">
    <p:pull dir="rd"/>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20127"/>
            <a:ext cx="7467600" cy="6705600"/>
          </a:xfrm>
          <a:prstGeom prst="rect">
            <a:avLst/>
          </a:prstGeom>
          <a:noFill/>
          <a:ln>
            <a:noFill/>
          </a:ln>
        </p:spPr>
      </p:pic>
    </p:spTree>
    <p:extLst>
      <p:ext uri="{BB962C8B-B14F-4D97-AF65-F5344CB8AC3E}">
        <p14:creationId xmlns:p14="http://schemas.microsoft.com/office/powerpoint/2010/main" val="35096674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December 3, 1935</a:t>
            </a:r>
            <a:endParaRPr lang="en-US" dirty="0"/>
          </a:p>
        </p:txBody>
      </p:sp>
      <p:sp>
        <p:nvSpPr>
          <p:cNvPr id="3" name="Content Placeholder 2"/>
          <p:cNvSpPr>
            <a:spLocks noGrp="1"/>
          </p:cNvSpPr>
          <p:nvPr>
            <p:ph idx="1"/>
          </p:nvPr>
        </p:nvSpPr>
        <p:spPr/>
        <p:txBody>
          <a:bodyPr/>
          <a:lstStyle/>
          <a:p>
            <a:pPr>
              <a:buNone/>
            </a:pPr>
            <a:r>
              <a:rPr lang="en-US" dirty="0"/>
              <a:t/>
            </a:r>
            <a:br>
              <a:rPr lang="en-US" dirty="0"/>
            </a:br>
            <a:r>
              <a:rPr lang="en-US" dirty="0"/>
              <a:t>New </a:t>
            </a:r>
            <a:r>
              <a:rPr lang="en-US" dirty="0" smtClean="0"/>
              <a:t>Steel Rims are received for the Pneumatic </a:t>
            </a:r>
            <a:r>
              <a:rPr lang="en-US" dirty="0"/>
              <a:t>tires </a:t>
            </a:r>
            <a:r>
              <a:rPr lang="en-US" dirty="0" smtClean="0"/>
              <a:t>replacing </a:t>
            </a:r>
            <a:r>
              <a:rPr lang="en-US" dirty="0"/>
              <a:t>the original solid-tire wheels on the American LaFrance </a:t>
            </a:r>
            <a:r>
              <a:rPr lang="en-US" dirty="0" smtClean="0"/>
              <a:t>Pumper. The cost of the rims are $258.75 this is not including the new tires.</a:t>
            </a:r>
            <a:endParaRPr lang="en-US" dirty="0"/>
          </a:p>
          <a:p>
            <a:endParaRPr lang="en-US" dirty="0"/>
          </a:p>
        </p:txBody>
      </p:sp>
    </p:spTree>
  </p:cSld>
  <p:clrMapOvr>
    <a:masterClrMapping/>
  </p:clrMapOvr>
  <p:transition spd="med" advTm="6000">
    <p:wheel spokes="8"/>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1936</a:t>
            </a:r>
            <a:endParaRPr lang="en-US" dirty="0"/>
          </a:p>
        </p:txBody>
      </p:sp>
      <p:sp>
        <p:nvSpPr>
          <p:cNvPr id="3" name="Content Placeholder 2"/>
          <p:cNvSpPr>
            <a:spLocks noGrp="1"/>
          </p:cNvSpPr>
          <p:nvPr>
            <p:ph idx="1"/>
          </p:nvPr>
        </p:nvSpPr>
        <p:spPr/>
        <p:txBody>
          <a:bodyPr/>
          <a:lstStyle/>
          <a:p>
            <a:pPr>
              <a:buNone/>
            </a:pPr>
            <a:r>
              <a:rPr lang="en-US" dirty="0"/>
              <a:t/>
            </a:r>
            <a:br>
              <a:rPr lang="en-US" dirty="0"/>
            </a:br>
            <a:r>
              <a:rPr lang="en-US" sz="4800" dirty="0"/>
              <a:t>Over 100 fire calls will be made this year.</a:t>
            </a:r>
          </a:p>
          <a:p>
            <a:endParaRPr lang="en-US" dirty="0"/>
          </a:p>
        </p:txBody>
      </p:sp>
    </p:spTree>
  </p:cSld>
  <p:clrMapOvr>
    <a:masterClrMapping/>
  </p:clrMapOvr>
  <p:transition spd="slow" advTm="6000">
    <p:split orient="vert" dir="in"/>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Engineers or Drivers for the Company </a:t>
            </a: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dirty="0" smtClean="0">
                <a:solidFill>
                  <a:srgbClr val="FFFF00"/>
                </a:solidFill>
              </a:rPr>
              <a:t>     Engineers (Drivers) for the Fire Company as early as we have a record for is 1930</a:t>
            </a:r>
          </a:p>
          <a:p>
            <a:pPr>
              <a:buNone/>
            </a:pPr>
            <a:r>
              <a:rPr lang="en-US" dirty="0" smtClean="0">
                <a:solidFill>
                  <a:srgbClr val="FFFF00"/>
                </a:solidFill>
              </a:rPr>
              <a:t>	</a:t>
            </a:r>
          </a:p>
          <a:p>
            <a:pPr>
              <a:buNone/>
            </a:pPr>
            <a:r>
              <a:rPr lang="en-US" dirty="0" smtClean="0">
                <a:solidFill>
                  <a:srgbClr val="FFFF00"/>
                </a:solidFill>
              </a:rPr>
              <a:t>     1930 to 1937   F.J. Shafer  who was paid a sum of $40.00 Dollars every two weeks</a:t>
            </a:r>
          </a:p>
          <a:p>
            <a:pPr>
              <a:buNone/>
            </a:pPr>
            <a:r>
              <a:rPr lang="en-US" dirty="0" smtClean="0">
                <a:solidFill>
                  <a:srgbClr val="FFFF00"/>
                </a:solidFill>
              </a:rPr>
              <a:t> </a:t>
            </a:r>
          </a:p>
          <a:p>
            <a:pPr>
              <a:buNone/>
            </a:pPr>
            <a:r>
              <a:rPr lang="en-US" dirty="0" smtClean="0">
                <a:solidFill>
                  <a:srgbClr val="FFFF00"/>
                </a:solidFill>
              </a:rPr>
              <a:t>     1937 until passing away 26 May 1966  Walter S Rice who was paid in 1947, a sum of $55.00 every two weeks later increased to about $74.00 every two weeks.</a:t>
            </a:r>
          </a:p>
          <a:p>
            <a:pPr>
              <a:buNone/>
            </a:pPr>
            <a:r>
              <a:rPr lang="en-US" dirty="0" smtClean="0">
                <a:solidFill>
                  <a:srgbClr val="FFFF00"/>
                </a:solidFill>
              </a:rPr>
              <a:t> </a:t>
            </a:r>
          </a:p>
          <a:p>
            <a:pPr>
              <a:buNone/>
            </a:pPr>
            <a:r>
              <a:rPr lang="en-US" dirty="0" smtClean="0">
                <a:solidFill>
                  <a:srgbClr val="FFFF00"/>
                </a:solidFill>
              </a:rPr>
              <a:t>     Luther Darrell Snoots who was a part time driver who relieved the full time drivers.</a:t>
            </a:r>
          </a:p>
          <a:p>
            <a:endParaRPr 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554162"/>
          </a:xfrm>
        </p:spPr>
        <p:txBody>
          <a:bodyPr>
            <a:normAutofit fontScale="90000"/>
          </a:bodyPr>
          <a:lstStyle/>
          <a:p>
            <a:r>
              <a:rPr lang="en-US" dirty="0" smtClean="0"/>
              <a:t>15</a:t>
            </a:r>
            <a:r>
              <a:rPr lang="en-US" baseline="30000" dirty="0" smtClean="0"/>
              <a:t>th</a:t>
            </a:r>
            <a:r>
              <a:rPr lang="en-US" dirty="0" smtClean="0"/>
              <a:t>/16</a:t>
            </a:r>
            <a:r>
              <a:rPr lang="en-US" baseline="30000" dirty="0" smtClean="0"/>
              <a:t>th</a:t>
            </a:r>
            <a:r>
              <a:rPr lang="en-US" dirty="0" smtClean="0"/>
              <a:t> July 1937 Frederick County Fireman’s Convention is at Brunswick</a:t>
            </a:r>
            <a:endParaRPr lang="en-US" dirty="0"/>
          </a:p>
        </p:txBody>
      </p:sp>
      <p:pic>
        <p:nvPicPr>
          <p:cNvPr id="4098" name="Picture 2" descr="C:\Users\Ccity\jim's picture\BVFD Pictures\1937 Convention Book.jpg"/>
          <p:cNvPicPr>
            <a:picLocks noGrp="1" noChangeAspect="1" noChangeArrowheads="1"/>
          </p:cNvPicPr>
          <p:nvPr>
            <p:ph idx="1"/>
          </p:nvPr>
        </p:nvPicPr>
        <p:blipFill>
          <a:blip r:embed="rId2" cstate="print"/>
          <a:srcRect/>
          <a:stretch>
            <a:fillRect/>
          </a:stretch>
        </p:blipFill>
        <p:spPr bwMode="auto">
          <a:xfrm>
            <a:off x="2354027" y="2057400"/>
            <a:ext cx="3926677" cy="4800600"/>
          </a:xfrm>
          <a:prstGeom prst="rect">
            <a:avLst/>
          </a:prstGeom>
          <a:noFill/>
        </p:spPr>
      </p:pic>
    </p:spTree>
  </p:cSld>
  <p:clrMapOvr>
    <a:masterClrMapping/>
  </p:clrMapOvr>
  <p:transition advTm="15000"/>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t>H.E. Harvey(Sonny) Cannon</a:t>
            </a:r>
            <a:br>
              <a:rPr lang="en-US" sz="4000" dirty="0" smtClean="0"/>
            </a:br>
            <a:r>
              <a:rPr lang="en-US" sz="4000" dirty="0" smtClean="0"/>
              <a:t>Before the New Fire Hall was Built</a:t>
            </a:r>
            <a:endParaRPr lang="en-US" sz="4000" dirty="0"/>
          </a:p>
        </p:txBody>
      </p:sp>
      <p:pic>
        <p:nvPicPr>
          <p:cNvPr id="91138" name="Picture 2"/>
          <p:cNvPicPr>
            <a:picLocks noGrp="1" noChangeAspect="1" noChangeArrowheads="1"/>
          </p:cNvPicPr>
          <p:nvPr>
            <p:ph idx="1"/>
          </p:nvPr>
        </p:nvPicPr>
        <p:blipFill>
          <a:blip r:embed="rId2" cstate="print"/>
          <a:stretch>
            <a:fillRect/>
          </a:stretch>
        </p:blipFill>
        <p:spPr bwMode="auto">
          <a:xfrm>
            <a:off x="731073" y="1600200"/>
            <a:ext cx="7681854" cy="4708525"/>
          </a:xfrm>
          <a:prstGeom prst="rect">
            <a:avLst/>
          </a:prstGeom>
          <a:noFill/>
          <a:ln w="9525">
            <a:noFill/>
            <a:miter lim="800000"/>
            <a:headEnd/>
            <a:tailEnd/>
          </a:ln>
        </p:spPr>
      </p:pic>
    </p:spTree>
  </p:cSld>
  <p:clrMapOvr>
    <a:masterClrMapping/>
  </p:clrMapOvr>
  <p:transition spd="med" advTm="15000">
    <p:randomBa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June 1939</a:t>
            </a:r>
            <a:endParaRPr lang="en-US" dirty="0"/>
          </a:p>
        </p:txBody>
      </p:sp>
      <p:sp>
        <p:nvSpPr>
          <p:cNvPr id="3" name="Content Placeholder 2"/>
          <p:cNvSpPr>
            <a:spLocks noGrp="1"/>
          </p:cNvSpPr>
          <p:nvPr>
            <p:ph idx="1"/>
          </p:nvPr>
        </p:nvSpPr>
        <p:spPr/>
        <p:txBody>
          <a:bodyPr/>
          <a:lstStyle/>
          <a:p>
            <a:pPr hangingPunct="0">
              <a:buNone/>
            </a:pPr>
            <a:endParaRPr lang="en-US" dirty="0">
              <a:solidFill>
                <a:schemeClr val="accent6">
                  <a:lumMod val="75000"/>
                </a:schemeClr>
              </a:solidFill>
            </a:endParaRPr>
          </a:p>
          <a:p>
            <a:pPr hangingPunct="0">
              <a:buNone/>
            </a:pPr>
            <a:r>
              <a:rPr lang="en-US" b="1" dirty="0"/>
              <a:t/>
            </a:r>
            <a:br>
              <a:rPr lang="en-US" b="1" dirty="0"/>
            </a:br>
            <a:r>
              <a:rPr lang="en-US" sz="3200" dirty="0"/>
              <a:t>The Company has purchased a </a:t>
            </a:r>
            <a:r>
              <a:rPr lang="en-US" sz="3200" dirty="0" smtClean="0"/>
              <a:t>1938 Ford </a:t>
            </a:r>
            <a:r>
              <a:rPr lang="en-US" sz="3200" dirty="0"/>
              <a:t>Howe 350 Gallon Piston pumping engine with a booster tank. It carries 1,000 feet of 2 1/2" hose. It will be used to get to out-of-town fires over bad country roads. The truck is Blue! Truck later sold to the town of Brownsville, Maryland.</a:t>
            </a:r>
          </a:p>
          <a:p>
            <a:endParaRPr lang="en-US" dirty="0"/>
          </a:p>
        </p:txBody>
      </p:sp>
    </p:spTree>
  </p:cSld>
  <p:clrMapOvr>
    <a:masterClrMapping/>
  </p:clrMapOvr>
  <p:transition spd="slow" advTm="18000">
    <p:strips dir="rd"/>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1938 Ford Howe pumper</a:t>
            </a:r>
            <a:endParaRPr lang="en-US" dirty="0"/>
          </a:p>
        </p:txBody>
      </p:sp>
      <p:pic>
        <p:nvPicPr>
          <p:cNvPr id="1026" name="Picture 2" descr="K:\BVFD 3nd Truck.jpg"/>
          <p:cNvPicPr>
            <a:picLocks noGrp="1" noChangeAspect="1" noChangeArrowheads="1"/>
          </p:cNvPicPr>
          <p:nvPr>
            <p:ph idx="1"/>
          </p:nvPr>
        </p:nvPicPr>
        <p:blipFill>
          <a:blip r:embed="rId2" cstate="print"/>
          <a:srcRect/>
          <a:stretch>
            <a:fillRect/>
          </a:stretch>
        </p:blipFill>
        <p:spPr bwMode="auto">
          <a:xfrm>
            <a:off x="1143000" y="1688873"/>
            <a:ext cx="6934200" cy="4581525"/>
          </a:xfrm>
          <a:prstGeom prst="rect">
            <a:avLst/>
          </a:prstGeom>
          <a:noFill/>
        </p:spPr>
      </p:pic>
    </p:spTree>
  </p:cSld>
  <p:clrMapOvr>
    <a:masterClrMapping/>
  </p:clrMapOvr>
  <p:transition advTm="12000"/>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smtClean="0"/>
              <a:t>1940</a:t>
            </a:r>
            <a:endParaRPr lang="en-US" dirty="0"/>
          </a:p>
        </p:txBody>
      </p:sp>
      <p:sp>
        <p:nvSpPr>
          <p:cNvPr id="3" name="Content Placeholder 2"/>
          <p:cNvSpPr>
            <a:spLocks noGrp="1"/>
          </p:cNvSpPr>
          <p:nvPr>
            <p:ph idx="1"/>
          </p:nvPr>
        </p:nvSpPr>
        <p:spPr/>
        <p:txBody>
          <a:bodyPr/>
          <a:lstStyle/>
          <a:p>
            <a:pPr>
              <a:buNone/>
            </a:pPr>
            <a:r>
              <a:rPr lang="en-US" dirty="0" smtClean="0"/>
              <a:t>     Stanley T. </a:t>
            </a:r>
            <a:r>
              <a:rPr lang="en-US" dirty="0" err="1" smtClean="0"/>
              <a:t>Virts</a:t>
            </a:r>
            <a:r>
              <a:rPr lang="en-US" dirty="0" smtClean="0"/>
              <a:t> is President of the County Firemen’s Association and also the BVFD Fire Co.</a:t>
            </a:r>
          </a:p>
          <a:p>
            <a:endParaRPr lang="en-US" dirty="0" smtClean="0"/>
          </a:p>
          <a:p>
            <a:endParaRPr lang="en-US" dirty="0"/>
          </a:p>
        </p:txBody>
      </p:sp>
      <p:pic>
        <p:nvPicPr>
          <p:cNvPr id="8196" name="Picture 4"/>
          <p:cNvPicPr>
            <a:picLocks noChangeAspect="1" noChangeArrowheads="1"/>
          </p:cNvPicPr>
          <p:nvPr/>
        </p:nvPicPr>
        <p:blipFill>
          <a:blip r:embed="rId2" cstate="print"/>
          <a:srcRect/>
          <a:stretch>
            <a:fillRect/>
          </a:stretch>
        </p:blipFill>
        <p:spPr bwMode="auto">
          <a:xfrm>
            <a:off x="3124200" y="2667000"/>
            <a:ext cx="2362201" cy="3810000"/>
          </a:xfrm>
          <a:prstGeom prst="rect">
            <a:avLst/>
          </a:prstGeom>
          <a:noFill/>
          <a:ln w="9525">
            <a:noFill/>
            <a:miter lim="800000"/>
            <a:headEnd/>
            <a:tailEnd/>
          </a:ln>
        </p:spPr>
      </p:pic>
    </p:spTree>
  </p:cSld>
  <p:clrMapOvr>
    <a:masterClrMapping/>
  </p:clrMapOvr>
  <p:transition spd="slow" advTm="10000">
    <p:wipe dir="u"/>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940 Convention at Walkersvill.jpg"/>
          <p:cNvPicPr>
            <a:picLocks noChangeAspect="1"/>
          </p:cNvPicPr>
          <p:nvPr/>
        </p:nvPicPr>
        <p:blipFill>
          <a:blip r:embed="rId3" cstate="print"/>
          <a:stretch>
            <a:fillRect/>
          </a:stretch>
        </p:blipFill>
        <p:spPr>
          <a:xfrm>
            <a:off x="2667000" y="381000"/>
            <a:ext cx="3962400" cy="5362174"/>
          </a:xfrm>
          <a:prstGeom prst="rect">
            <a:avLst/>
          </a:prstGeom>
        </p:spPr>
      </p:pic>
      <p:sp>
        <p:nvSpPr>
          <p:cNvPr id="4" name="TextBox 3"/>
          <p:cNvSpPr txBox="1"/>
          <p:nvPr/>
        </p:nvSpPr>
        <p:spPr>
          <a:xfrm>
            <a:off x="1600200" y="5867400"/>
            <a:ext cx="5638799" cy="369332"/>
          </a:xfrm>
          <a:prstGeom prst="rect">
            <a:avLst/>
          </a:prstGeom>
          <a:noFill/>
        </p:spPr>
        <p:txBody>
          <a:bodyPr wrap="square" rtlCol="0">
            <a:spAutoFit/>
          </a:bodyPr>
          <a:lstStyle/>
          <a:p>
            <a:r>
              <a:rPr lang="en-US" dirty="0" smtClean="0"/>
              <a:t>      1940 Officers of the Brunswick Volunteer Fire Company   </a:t>
            </a:r>
            <a:endParaRPr 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 the years of WW11 women did a lot of men’s jobs</a:t>
            </a:r>
            <a:endParaRPr lang="en-US" dirty="0"/>
          </a:p>
        </p:txBody>
      </p:sp>
      <p:pic>
        <p:nvPicPr>
          <p:cNvPr id="8194" name="Picture 2" descr="C:\Users\Ccity\jim's picture\BVFD Pictures\Woman Run Brunswick.jpg"/>
          <p:cNvPicPr>
            <a:picLocks noGrp="1" noChangeAspect="1" noChangeArrowheads="1"/>
          </p:cNvPicPr>
          <p:nvPr>
            <p:ph idx="1"/>
          </p:nvPr>
        </p:nvPicPr>
        <p:blipFill>
          <a:blip r:embed="rId2" cstate="print"/>
          <a:srcRect/>
          <a:stretch>
            <a:fillRect/>
          </a:stretch>
        </p:blipFill>
        <p:spPr bwMode="auto">
          <a:xfrm>
            <a:off x="1143000" y="1676400"/>
            <a:ext cx="6477000" cy="5181600"/>
          </a:xfrm>
          <a:prstGeom prst="rect">
            <a:avLst/>
          </a:prstGeom>
          <a:noFill/>
        </p:spPr>
      </p:pic>
    </p:spTree>
  </p:cSld>
  <p:clrMapOvr>
    <a:masterClrMapping/>
  </p:clrMapOvr>
  <p:transition spd="med" advTm="16000">
    <p:diamon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400" dirty="0" smtClean="0"/>
              <a:t>One of the First Wheel Houses for Brunswick 1895</a:t>
            </a:r>
            <a:br>
              <a:rPr lang="en-US" sz="2400" dirty="0" smtClean="0"/>
            </a:br>
            <a:r>
              <a:rPr lang="en-US" sz="2400" dirty="0" smtClean="0"/>
              <a:t>The Reel house was at the bottom of 1st Ave on the south side of Potomac Street.</a:t>
            </a:r>
            <a:endParaRPr lang="en-US" sz="2400" dirty="0"/>
          </a:p>
        </p:txBody>
      </p:sp>
      <p:pic>
        <p:nvPicPr>
          <p:cNvPr id="1026" name="Picture 2" descr="C:\Documents and Settings\jdixon\My Documents\BVFD Pictures Best Pictures\Old Fire House #6.JPG"/>
          <p:cNvPicPr>
            <a:picLocks noChangeAspect="1" noChangeArrowheads="1"/>
          </p:cNvPicPr>
          <p:nvPr/>
        </p:nvPicPr>
        <p:blipFill>
          <a:blip r:embed="rId3" cstate="print"/>
          <a:srcRect/>
          <a:stretch>
            <a:fillRect/>
          </a:stretch>
        </p:blipFill>
        <p:spPr bwMode="auto">
          <a:xfrm>
            <a:off x="457200" y="1600200"/>
            <a:ext cx="8305800" cy="5257800"/>
          </a:xfrm>
          <a:prstGeom prst="rect">
            <a:avLst/>
          </a:prstGeom>
          <a:noFill/>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1945</a:t>
            </a:r>
            <a:endParaRPr lang="en-US" dirty="0"/>
          </a:p>
        </p:txBody>
      </p:sp>
      <p:sp>
        <p:nvSpPr>
          <p:cNvPr id="3" name="Content Placeholder 2"/>
          <p:cNvSpPr>
            <a:spLocks noGrp="1"/>
          </p:cNvSpPr>
          <p:nvPr>
            <p:ph idx="1"/>
          </p:nvPr>
        </p:nvSpPr>
        <p:spPr/>
        <p:txBody>
          <a:bodyPr>
            <a:normAutofit/>
          </a:bodyPr>
          <a:lstStyle/>
          <a:p>
            <a:pPr hangingPunct="0">
              <a:buNone/>
            </a:pPr>
            <a:endParaRPr lang="en-US" b="1" dirty="0" smtClean="0">
              <a:solidFill>
                <a:schemeClr val="accent6">
                  <a:lumMod val="75000"/>
                </a:schemeClr>
              </a:solidFill>
            </a:endParaRPr>
          </a:p>
          <a:p>
            <a:pPr hangingPunct="0"/>
            <a:endParaRPr lang="en-US" b="1" dirty="0">
              <a:solidFill>
                <a:schemeClr val="accent6">
                  <a:lumMod val="75000"/>
                </a:schemeClr>
              </a:solidFill>
            </a:endParaRPr>
          </a:p>
          <a:p>
            <a:pPr hangingPunct="0">
              <a:buNone/>
            </a:pPr>
            <a:r>
              <a:rPr lang="en-US" sz="3200" b="1" dirty="0" smtClean="0"/>
              <a:t>President       </a:t>
            </a:r>
            <a:r>
              <a:rPr lang="en-US" sz="3200" b="1" dirty="0"/>
              <a:t>Stanley T Virts</a:t>
            </a:r>
            <a:endParaRPr lang="en-US" sz="3200" dirty="0"/>
          </a:p>
          <a:p>
            <a:pPr hangingPunct="0">
              <a:buNone/>
            </a:pPr>
            <a:r>
              <a:rPr lang="en-US" sz="3200" b="1" dirty="0"/>
              <a:t>V President  </a:t>
            </a:r>
            <a:r>
              <a:rPr lang="en-US" sz="3200" b="1" dirty="0" smtClean="0"/>
              <a:t> </a:t>
            </a:r>
            <a:r>
              <a:rPr lang="en-US" sz="3200" b="1" dirty="0"/>
              <a:t>John H Moore</a:t>
            </a:r>
            <a:endParaRPr lang="en-US" sz="3200" dirty="0"/>
          </a:p>
          <a:p>
            <a:pPr hangingPunct="0">
              <a:buNone/>
            </a:pPr>
            <a:r>
              <a:rPr lang="en-US" sz="3200" b="1" dirty="0" smtClean="0"/>
              <a:t>Treasurer      </a:t>
            </a:r>
            <a:r>
              <a:rPr lang="en-US" sz="3200" b="1" dirty="0"/>
              <a:t>George W Strickler</a:t>
            </a:r>
            <a:endParaRPr lang="en-US" sz="3200" dirty="0"/>
          </a:p>
          <a:p>
            <a:pPr hangingPunct="0">
              <a:buNone/>
            </a:pPr>
            <a:r>
              <a:rPr lang="en-US" sz="3200" b="1" dirty="0"/>
              <a:t>Secretary       </a:t>
            </a:r>
            <a:r>
              <a:rPr lang="en-US" sz="3200" b="1" dirty="0" smtClean="0"/>
              <a:t>F L </a:t>
            </a:r>
            <a:r>
              <a:rPr lang="en-US" sz="3200" b="1" dirty="0"/>
              <a:t>Spitzer </a:t>
            </a:r>
            <a:endParaRPr lang="en-US" sz="3200" dirty="0"/>
          </a:p>
          <a:p>
            <a:pPr hangingPunct="0">
              <a:buNone/>
            </a:pPr>
            <a:r>
              <a:rPr lang="en-US" sz="3200" b="1" dirty="0"/>
              <a:t>Chief  </a:t>
            </a:r>
            <a:r>
              <a:rPr lang="en-US" sz="3200" b="1" dirty="0" smtClean="0"/>
              <a:t>5          </a:t>
            </a:r>
            <a:r>
              <a:rPr lang="en-US" sz="3200" b="1" dirty="0"/>
              <a:t>Harvey E </a:t>
            </a:r>
            <a:r>
              <a:rPr lang="en-US" sz="3200" b="1" dirty="0" smtClean="0"/>
              <a:t>Cannon</a:t>
            </a:r>
            <a:endParaRPr lang="en-US" sz="3200" dirty="0"/>
          </a:p>
          <a:p>
            <a:pPr hangingPunct="0">
              <a:buNone/>
            </a:pPr>
            <a:r>
              <a:rPr lang="en-US" dirty="0"/>
              <a:t> </a:t>
            </a:r>
          </a:p>
          <a:p>
            <a:endParaRPr lang="en-US" dirty="0"/>
          </a:p>
        </p:txBody>
      </p:sp>
    </p:spTree>
  </p:cSld>
  <p:clrMapOvr>
    <a:masterClrMapping/>
  </p:clrMapOvr>
  <p:transition spd="slow" advTm="7000">
    <p:newsflash/>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Stanley T </a:t>
            </a:r>
            <a:r>
              <a:rPr lang="en-US" dirty="0" err="1" smtClean="0"/>
              <a:t>Virts</a:t>
            </a:r>
            <a:r>
              <a:rPr lang="en-US" dirty="0" smtClean="0"/>
              <a:t> Past President 1945</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971800" y="1752600"/>
            <a:ext cx="3352800" cy="4724400"/>
          </a:xfrm>
        </p:spPr>
      </p:pic>
    </p:spTree>
    <p:extLst>
      <p:ext uri="{BB962C8B-B14F-4D97-AF65-F5344CB8AC3E}">
        <p14:creationId xmlns:p14="http://schemas.microsoft.com/office/powerpoint/2010/main" val="40660729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1945 John Howard the first black firefighter for BVFD</a:t>
            </a:r>
            <a:endParaRPr lang="en-US" dirty="0"/>
          </a:p>
        </p:txBody>
      </p:sp>
      <p:pic>
        <p:nvPicPr>
          <p:cNvPr id="3" name="Picture 2"/>
          <p:cNvPicPr>
            <a:picLocks noChangeAspect="1"/>
          </p:cNvPicPr>
          <p:nvPr/>
        </p:nvPicPr>
        <p:blipFill>
          <a:blip r:embed="rId2"/>
          <a:stretch>
            <a:fillRect/>
          </a:stretch>
        </p:blipFill>
        <p:spPr>
          <a:xfrm>
            <a:off x="1828800" y="1719430"/>
            <a:ext cx="5334000" cy="5443370"/>
          </a:xfrm>
          <a:prstGeom prst="rect">
            <a:avLst/>
          </a:prstGeom>
        </p:spPr>
      </p:pic>
    </p:spTree>
    <p:extLst>
      <p:ext uri="{BB962C8B-B14F-4D97-AF65-F5344CB8AC3E}">
        <p14:creationId xmlns:p14="http://schemas.microsoft.com/office/powerpoint/2010/main" val="1755913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1946</a:t>
            </a:r>
            <a:endParaRPr lang="en-US" dirty="0"/>
          </a:p>
        </p:txBody>
      </p:sp>
      <p:sp>
        <p:nvSpPr>
          <p:cNvPr id="3" name="Content Placeholder 2"/>
          <p:cNvSpPr>
            <a:spLocks noGrp="1"/>
          </p:cNvSpPr>
          <p:nvPr>
            <p:ph idx="1"/>
          </p:nvPr>
        </p:nvSpPr>
        <p:spPr/>
        <p:txBody>
          <a:bodyPr/>
          <a:lstStyle/>
          <a:p>
            <a:pPr hangingPunct="0">
              <a:buNone/>
            </a:pPr>
            <a:endParaRPr lang="en-US" dirty="0">
              <a:solidFill>
                <a:schemeClr val="accent6">
                  <a:lumMod val="75000"/>
                </a:schemeClr>
              </a:solidFill>
            </a:endParaRPr>
          </a:p>
          <a:p>
            <a:pPr hangingPunct="0">
              <a:buNone/>
            </a:pPr>
            <a:r>
              <a:rPr lang="en-US" b="1" dirty="0" smtClean="0"/>
              <a:t>       </a:t>
            </a:r>
            <a:r>
              <a:rPr lang="en-US" sz="3200" b="1" dirty="0" smtClean="0"/>
              <a:t>President      </a:t>
            </a:r>
            <a:r>
              <a:rPr lang="en-US" sz="3200" b="1" dirty="0"/>
              <a:t>Stanley T Virts</a:t>
            </a:r>
            <a:endParaRPr lang="en-US" sz="3200" dirty="0"/>
          </a:p>
          <a:p>
            <a:pPr hangingPunct="0">
              <a:buNone/>
            </a:pPr>
            <a:r>
              <a:rPr lang="en-US" sz="3200" b="1" dirty="0" smtClean="0"/>
              <a:t>      V President  </a:t>
            </a:r>
            <a:r>
              <a:rPr lang="en-US" sz="3200" b="1" dirty="0"/>
              <a:t>John H Moore</a:t>
            </a:r>
            <a:endParaRPr lang="en-US" sz="3200" dirty="0"/>
          </a:p>
          <a:p>
            <a:pPr hangingPunct="0">
              <a:buNone/>
            </a:pPr>
            <a:r>
              <a:rPr lang="en-US" sz="3200" b="1" dirty="0" smtClean="0"/>
              <a:t>      Secretary       </a:t>
            </a:r>
            <a:r>
              <a:rPr lang="en-US" sz="3200" b="1" dirty="0"/>
              <a:t>Frank L. Spitzer</a:t>
            </a:r>
            <a:endParaRPr lang="en-US" sz="3200" dirty="0"/>
          </a:p>
          <a:p>
            <a:pPr hangingPunct="0">
              <a:buNone/>
            </a:pPr>
            <a:r>
              <a:rPr lang="en-US" sz="3200" b="1" dirty="0" smtClean="0"/>
              <a:t>      Treasurer      </a:t>
            </a:r>
            <a:r>
              <a:rPr lang="en-US" sz="3200" b="1" dirty="0"/>
              <a:t>George W. Strickler</a:t>
            </a:r>
            <a:endParaRPr lang="en-US" sz="3200" dirty="0"/>
          </a:p>
          <a:p>
            <a:pPr hangingPunct="0">
              <a:buNone/>
            </a:pPr>
            <a:r>
              <a:rPr lang="en-US" sz="3200" b="1" dirty="0" smtClean="0"/>
              <a:t>      Chief 5           </a:t>
            </a:r>
            <a:r>
              <a:rPr lang="en-US" sz="3200" b="1" dirty="0"/>
              <a:t>Harvey E. Cannon</a:t>
            </a:r>
            <a:endParaRPr lang="en-US" sz="3200" dirty="0"/>
          </a:p>
          <a:p>
            <a:pPr marL="137160" indent="0">
              <a:buNone/>
            </a:pPr>
            <a:r>
              <a:rPr lang="en-US" dirty="0" smtClean="0"/>
              <a:t>       Trustees             Martin M Blessing</a:t>
            </a:r>
          </a:p>
          <a:p>
            <a:pPr marL="137160" indent="0">
              <a:buNone/>
            </a:pPr>
            <a:r>
              <a:rPr lang="en-US" dirty="0"/>
              <a:t> </a:t>
            </a:r>
            <a:r>
              <a:rPr lang="en-US" dirty="0" smtClean="0"/>
              <a:t>                                  George Wm. Thomas</a:t>
            </a:r>
          </a:p>
          <a:p>
            <a:endParaRPr lang="en-US" dirty="0"/>
          </a:p>
        </p:txBody>
      </p:sp>
    </p:spTree>
  </p:cSld>
  <p:clrMapOvr>
    <a:masterClrMapping/>
  </p:clrMapOvr>
  <p:transition spd="slow" advTm="7000">
    <p:checke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smtClean="0"/>
              <a:t>Banquet about 1946</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967" y="990600"/>
            <a:ext cx="8692065" cy="5791200"/>
          </a:xfrm>
          <a:prstGeom prst="rect">
            <a:avLst/>
          </a:prstGeom>
        </p:spPr>
      </p:pic>
    </p:spTree>
    <p:extLst>
      <p:ext uri="{BB962C8B-B14F-4D97-AF65-F5344CB8AC3E}">
        <p14:creationId xmlns:p14="http://schemas.microsoft.com/office/powerpoint/2010/main" val="39202010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Jan 25 1946</a:t>
            </a:r>
            <a:endParaRPr lang="en-US" dirty="0"/>
          </a:p>
        </p:txBody>
      </p:sp>
      <p:sp>
        <p:nvSpPr>
          <p:cNvPr id="3" name="Content Placeholder 2"/>
          <p:cNvSpPr>
            <a:spLocks noGrp="1"/>
          </p:cNvSpPr>
          <p:nvPr>
            <p:ph idx="1"/>
          </p:nvPr>
        </p:nvSpPr>
        <p:spPr/>
        <p:txBody>
          <a:bodyPr>
            <a:normAutofit/>
          </a:bodyPr>
          <a:lstStyle/>
          <a:p>
            <a:pPr hangingPunct="0">
              <a:buNone/>
            </a:pPr>
            <a:endParaRPr lang="en-US" dirty="0">
              <a:solidFill>
                <a:schemeClr val="accent6">
                  <a:lumMod val="75000"/>
                </a:schemeClr>
              </a:solidFill>
            </a:endParaRPr>
          </a:p>
          <a:p>
            <a:pPr hangingPunct="0">
              <a:buNone/>
            </a:pPr>
            <a:r>
              <a:rPr lang="en-US" b="1" dirty="0" smtClean="0"/>
              <a:t>     Special Meeting: </a:t>
            </a:r>
            <a:r>
              <a:rPr lang="en-US" dirty="0"/>
              <a:t>Discussion of the Fire Company moving into a new Community Building to be built on “A” </a:t>
            </a:r>
            <a:r>
              <a:rPr lang="en-US" dirty="0" smtClean="0"/>
              <a:t>Street.</a:t>
            </a:r>
            <a:endParaRPr lang="en-US" dirty="0"/>
          </a:p>
          <a:p>
            <a:pPr hangingPunct="0">
              <a:buNone/>
            </a:pPr>
            <a:r>
              <a:rPr lang="en-US" dirty="0"/>
              <a:t> </a:t>
            </a:r>
          </a:p>
          <a:p>
            <a:pPr hangingPunct="0">
              <a:buNone/>
            </a:pPr>
            <a:r>
              <a:rPr lang="en-US" b="1" dirty="0" smtClean="0">
                <a:solidFill>
                  <a:schemeClr val="bg1"/>
                </a:solidFill>
              </a:rPr>
              <a:t>      July 26, 1946</a:t>
            </a:r>
            <a:r>
              <a:rPr lang="en-US" b="1" baseline="30000" dirty="0" smtClean="0">
                <a:solidFill>
                  <a:schemeClr val="bg1"/>
                </a:solidFill>
              </a:rPr>
              <a:t> </a:t>
            </a:r>
            <a:endParaRPr lang="en-US" dirty="0">
              <a:solidFill>
                <a:schemeClr val="bg1"/>
              </a:solidFill>
            </a:endParaRPr>
          </a:p>
          <a:p>
            <a:pPr hangingPunct="0">
              <a:buNone/>
            </a:pPr>
            <a:r>
              <a:rPr lang="en-US" dirty="0" smtClean="0"/>
              <a:t>     With </a:t>
            </a:r>
            <a:r>
              <a:rPr lang="en-US" dirty="0"/>
              <a:t>the possibility of the Brunswick Hospital </a:t>
            </a:r>
            <a:r>
              <a:rPr lang="en-US" dirty="0" smtClean="0"/>
              <a:t>closing, </a:t>
            </a:r>
            <a:r>
              <a:rPr lang="en-US" dirty="0"/>
              <a:t>ambulance service for Brunswick is </a:t>
            </a:r>
            <a:r>
              <a:rPr lang="en-US" dirty="0" smtClean="0"/>
              <a:t>discussed at a special meeting.</a:t>
            </a:r>
            <a:endParaRPr lang="en-US" dirty="0"/>
          </a:p>
          <a:p>
            <a:endParaRPr lang="en-US" dirty="0"/>
          </a:p>
        </p:txBody>
      </p:sp>
    </p:spTree>
  </p:cSld>
  <p:clrMapOvr>
    <a:masterClrMapping/>
  </p:clrMapOvr>
  <p:transition spd="slow" advTm="13000">
    <p:wipe dir="u"/>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Officers for 1947/48</a:t>
            </a:r>
            <a:endParaRPr lang="en-US" dirty="0"/>
          </a:p>
        </p:txBody>
      </p:sp>
      <p:sp>
        <p:nvSpPr>
          <p:cNvPr id="5" name="Content Placeholder 4"/>
          <p:cNvSpPr>
            <a:spLocks noGrp="1"/>
          </p:cNvSpPr>
          <p:nvPr>
            <p:ph idx="1"/>
          </p:nvPr>
        </p:nvSpPr>
        <p:spPr/>
        <p:txBody>
          <a:bodyPr/>
          <a:lstStyle/>
          <a:p>
            <a:pPr hangingPunct="0">
              <a:buNone/>
            </a:pPr>
            <a:r>
              <a:rPr lang="en-US" b="1" dirty="0" smtClean="0"/>
              <a:t>      President        </a:t>
            </a:r>
            <a:r>
              <a:rPr lang="en-US" b="1" dirty="0"/>
              <a:t>Stanley T </a:t>
            </a:r>
            <a:r>
              <a:rPr lang="en-US" b="1" dirty="0" err="1"/>
              <a:t>Virts</a:t>
            </a:r>
            <a:endParaRPr lang="en-US" dirty="0"/>
          </a:p>
          <a:p>
            <a:pPr hangingPunct="0">
              <a:buNone/>
            </a:pPr>
            <a:r>
              <a:rPr lang="en-US" b="1" dirty="0"/>
              <a:t>      V President    Glenn Cooper</a:t>
            </a:r>
            <a:endParaRPr lang="en-US" dirty="0"/>
          </a:p>
          <a:p>
            <a:pPr hangingPunct="0">
              <a:buNone/>
            </a:pPr>
            <a:r>
              <a:rPr lang="en-US" b="1" dirty="0"/>
              <a:t>      Secretary         Martin M Blessing</a:t>
            </a:r>
            <a:endParaRPr lang="en-US" dirty="0"/>
          </a:p>
          <a:p>
            <a:pPr hangingPunct="0">
              <a:buNone/>
            </a:pPr>
            <a:r>
              <a:rPr lang="en-US" b="1" dirty="0"/>
              <a:t>      Treasurer        George W. </a:t>
            </a:r>
            <a:r>
              <a:rPr lang="en-US" b="1" dirty="0" err="1"/>
              <a:t>Strickler</a:t>
            </a:r>
            <a:endParaRPr lang="en-US" dirty="0"/>
          </a:p>
          <a:p>
            <a:pPr hangingPunct="0">
              <a:buNone/>
            </a:pPr>
            <a:r>
              <a:rPr lang="en-US" b="1" dirty="0"/>
              <a:t>      Chief 5             Harvey E. Cannon</a:t>
            </a:r>
            <a:endParaRPr lang="en-US" dirty="0"/>
          </a:p>
        </p:txBody>
      </p:sp>
    </p:spTree>
    <p:extLst>
      <p:ext uri="{BB962C8B-B14F-4D97-AF65-F5344CB8AC3E}">
        <p14:creationId xmlns:p14="http://schemas.microsoft.com/office/powerpoint/2010/main" val="11915283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dirty="0" smtClean="0"/>
              <a:t>Glenn I Cooper Past Vice President of the Brunswick Vol Fire Company 1947/48</a:t>
            </a:r>
            <a:endParaRPr lang="en-US" sz="3200" dirty="0"/>
          </a:p>
        </p:txBody>
      </p:sp>
      <p:pic>
        <p:nvPicPr>
          <p:cNvPr id="2050" name="Picture 2" descr="Image may contain: 1 pers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524000"/>
            <a:ext cx="4419600" cy="480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008930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Nov 20, 1947</a:t>
            </a:r>
            <a:endParaRPr lang="en-US" dirty="0"/>
          </a:p>
        </p:txBody>
      </p:sp>
      <p:sp>
        <p:nvSpPr>
          <p:cNvPr id="3" name="Content Placeholder 2"/>
          <p:cNvSpPr>
            <a:spLocks noGrp="1"/>
          </p:cNvSpPr>
          <p:nvPr>
            <p:ph idx="1"/>
          </p:nvPr>
        </p:nvSpPr>
        <p:spPr/>
        <p:txBody>
          <a:bodyPr>
            <a:normAutofit/>
          </a:bodyPr>
          <a:lstStyle/>
          <a:p>
            <a:pPr hangingPunct="0">
              <a:buNone/>
            </a:pPr>
            <a:r>
              <a:rPr lang="en-US" dirty="0"/>
              <a:t/>
            </a:r>
            <a:br>
              <a:rPr lang="en-US" dirty="0"/>
            </a:br>
            <a:r>
              <a:rPr lang="en-US" dirty="0"/>
              <a:t>Motion is made by H.E. Sonny Cannon and carried at a membership meeting to build a new fire hall and auditorium on </a:t>
            </a:r>
            <a:r>
              <a:rPr lang="en-US" dirty="0" smtClean="0"/>
              <a:t>300 block of West </a:t>
            </a:r>
            <a:r>
              <a:rPr lang="en-US" dirty="0"/>
              <a:t>Potomac </a:t>
            </a:r>
            <a:r>
              <a:rPr lang="en-US" dirty="0" smtClean="0"/>
              <a:t>Street. This </a:t>
            </a:r>
            <a:r>
              <a:rPr lang="en-US" dirty="0"/>
              <a:t>will be built largely by volunteer workmanship.  Lee Keller gave a cost of construction at $</a:t>
            </a:r>
            <a:r>
              <a:rPr lang="en-US" dirty="0" smtClean="0"/>
              <a:t>25,000 </a:t>
            </a:r>
            <a:r>
              <a:rPr lang="en-US" dirty="0"/>
              <a:t>dollars.</a:t>
            </a:r>
          </a:p>
          <a:p>
            <a:pPr hangingPunct="0"/>
            <a:endParaRPr lang="en-US" dirty="0"/>
          </a:p>
          <a:p>
            <a:pPr hangingPunct="0">
              <a:buNone/>
            </a:pPr>
            <a:r>
              <a:rPr lang="en-US" b="1" dirty="0" smtClean="0"/>
              <a:t>      </a:t>
            </a:r>
            <a:endParaRPr lang="en-US" dirty="0"/>
          </a:p>
        </p:txBody>
      </p:sp>
    </p:spTree>
  </p:cSld>
  <p:clrMapOvr>
    <a:masterClrMapping/>
  </p:clrMapOvr>
  <p:transition spd="med" advTm="15000">
    <p:blinds dir="vert"/>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smtClean="0"/>
              <a:t>1948/49</a:t>
            </a:r>
            <a:endParaRPr lang="en-US" dirty="0"/>
          </a:p>
        </p:txBody>
      </p:sp>
      <p:sp>
        <p:nvSpPr>
          <p:cNvPr id="3" name="Content Placeholder 2"/>
          <p:cNvSpPr>
            <a:spLocks noGrp="1"/>
          </p:cNvSpPr>
          <p:nvPr>
            <p:ph idx="1"/>
          </p:nvPr>
        </p:nvSpPr>
        <p:spPr>
          <a:xfrm>
            <a:off x="457200" y="1066800"/>
            <a:ext cx="8229600" cy="5791200"/>
          </a:xfrm>
        </p:spPr>
        <p:txBody>
          <a:bodyPr>
            <a:normAutofit fontScale="92500" lnSpcReduction="20000"/>
          </a:bodyPr>
          <a:lstStyle/>
          <a:p>
            <a:pPr hangingPunct="0">
              <a:buNone/>
            </a:pPr>
            <a:endParaRPr lang="en-US" dirty="0">
              <a:solidFill>
                <a:srgbClr val="FF0000"/>
              </a:solidFill>
            </a:endParaRPr>
          </a:p>
          <a:p>
            <a:pPr hangingPunct="0">
              <a:buNone/>
            </a:pPr>
            <a:r>
              <a:rPr lang="en-US" b="1" dirty="0"/>
              <a:t> </a:t>
            </a:r>
            <a:endParaRPr lang="en-US" dirty="0"/>
          </a:p>
          <a:p>
            <a:pPr hangingPunct="0">
              <a:buNone/>
            </a:pPr>
            <a:r>
              <a:rPr lang="en-US" b="1" dirty="0" smtClean="0"/>
              <a:t>       President            </a:t>
            </a:r>
            <a:r>
              <a:rPr lang="en-US" b="1" dirty="0"/>
              <a:t>Eugene B Smith</a:t>
            </a:r>
            <a:endParaRPr lang="en-US" dirty="0"/>
          </a:p>
          <a:p>
            <a:pPr hangingPunct="0">
              <a:buNone/>
            </a:pPr>
            <a:r>
              <a:rPr lang="en-US" b="1" dirty="0" smtClean="0"/>
              <a:t>       V </a:t>
            </a:r>
            <a:r>
              <a:rPr lang="en-US" b="1" dirty="0"/>
              <a:t>President   </a:t>
            </a:r>
            <a:r>
              <a:rPr lang="en-US" b="1" dirty="0" smtClean="0"/>
              <a:t>    </a:t>
            </a:r>
            <a:r>
              <a:rPr lang="en-US" b="1" dirty="0"/>
              <a:t>Glenn Cooper</a:t>
            </a:r>
            <a:endParaRPr lang="en-US" dirty="0"/>
          </a:p>
          <a:p>
            <a:pPr hangingPunct="0">
              <a:buNone/>
            </a:pPr>
            <a:r>
              <a:rPr lang="en-US" b="1" dirty="0" smtClean="0"/>
              <a:t>       Secretary            </a:t>
            </a:r>
            <a:r>
              <a:rPr lang="en-US" b="1" dirty="0"/>
              <a:t>Martin M Blessing</a:t>
            </a:r>
            <a:endParaRPr lang="en-US" dirty="0"/>
          </a:p>
          <a:p>
            <a:pPr hangingPunct="0">
              <a:buNone/>
            </a:pPr>
            <a:r>
              <a:rPr lang="en-US" b="1" dirty="0" smtClean="0"/>
              <a:t>       Treasurer           </a:t>
            </a:r>
            <a:r>
              <a:rPr lang="en-US" b="1" dirty="0"/>
              <a:t>George W Strickler</a:t>
            </a:r>
            <a:endParaRPr lang="en-US" dirty="0"/>
          </a:p>
          <a:p>
            <a:pPr hangingPunct="0">
              <a:buNone/>
            </a:pPr>
            <a:r>
              <a:rPr lang="en-US" b="1" dirty="0" smtClean="0"/>
              <a:t>       Chief   5              Harvey </a:t>
            </a:r>
            <a:r>
              <a:rPr lang="en-US" b="1" dirty="0"/>
              <a:t>E </a:t>
            </a:r>
            <a:r>
              <a:rPr lang="en-US" b="1" dirty="0" smtClean="0"/>
              <a:t>Cannon</a:t>
            </a:r>
            <a:r>
              <a:rPr lang="en-US" dirty="0"/>
              <a:t> </a:t>
            </a:r>
            <a:endParaRPr lang="en-US" dirty="0" smtClean="0"/>
          </a:p>
          <a:p>
            <a:pPr hangingPunct="0">
              <a:buNone/>
            </a:pPr>
            <a:endParaRPr lang="en-US" dirty="0"/>
          </a:p>
          <a:p>
            <a:pPr hangingPunct="0">
              <a:buNone/>
            </a:pPr>
            <a:r>
              <a:rPr lang="en-US" b="1" dirty="0" smtClean="0">
                <a:solidFill>
                  <a:srgbClr val="FF0000"/>
                </a:solidFill>
              </a:rPr>
              <a:t>      </a:t>
            </a:r>
            <a:r>
              <a:rPr lang="en-US" b="1" dirty="0" smtClean="0">
                <a:solidFill>
                  <a:schemeClr val="bg1"/>
                </a:solidFill>
              </a:rPr>
              <a:t>January </a:t>
            </a:r>
            <a:r>
              <a:rPr lang="en-US" b="1" dirty="0">
                <a:solidFill>
                  <a:schemeClr val="bg1"/>
                </a:solidFill>
              </a:rPr>
              <a:t>5, </a:t>
            </a:r>
            <a:r>
              <a:rPr lang="en-US" b="1" dirty="0" smtClean="0">
                <a:solidFill>
                  <a:schemeClr val="bg1"/>
                </a:solidFill>
              </a:rPr>
              <a:t>1948</a:t>
            </a:r>
          </a:p>
          <a:p>
            <a:pPr hangingPunct="0">
              <a:buNone/>
            </a:pPr>
            <a:r>
              <a:rPr lang="en-US" dirty="0"/>
              <a:t/>
            </a:r>
            <a:br>
              <a:rPr lang="en-US" dirty="0"/>
            </a:br>
            <a:r>
              <a:rPr lang="en-US" dirty="0"/>
              <a:t>Meeting called to organize building </a:t>
            </a:r>
            <a:r>
              <a:rPr lang="en-US" dirty="0" smtClean="0"/>
              <a:t>committee, </a:t>
            </a:r>
            <a:r>
              <a:rPr lang="en-US" dirty="0"/>
              <a:t>appointments were as follows: Sonny Cannon, Chairman, S.T. Virts, Vice Chairman, Martin Blessing, Secretary, George Strickler, Treasurer, and Richard Magalis, Solicitor</a:t>
            </a:r>
            <a:r>
              <a:rPr lang="en-US" dirty="0" smtClean="0"/>
              <a:t>.</a:t>
            </a:r>
            <a:endParaRPr lang="en-US" dirty="0"/>
          </a:p>
        </p:txBody>
      </p:sp>
    </p:spTree>
  </p:cSld>
  <p:clrMapOvr>
    <a:masterClrMapping/>
  </p:clrMapOvr>
  <p:transition spd="slow" advTm="16000">
    <p:blinds/>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1897</a:t>
            </a:r>
            <a:endParaRPr lang="en-US" dirty="0"/>
          </a:p>
        </p:txBody>
      </p:sp>
      <p:sp>
        <p:nvSpPr>
          <p:cNvPr id="3" name="Content Placeholder 2"/>
          <p:cNvSpPr>
            <a:spLocks noGrp="1"/>
          </p:cNvSpPr>
          <p:nvPr>
            <p:ph idx="1"/>
          </p:nvPr>
        </p:nvSpPr>
        <p:spPr/>
        <p:txBody>
          <a:bodyPr>
            <a:normAutofit fontScale="92500"/>
          </a:bodyPr>
          <a:lstStyle/>
          <a:p>
            <a:pPr hangingPunct="0">
              <a:buNone/>
            </a:pPr>
            <a:r>
              <a:rPr lang="en-US" dirty="0"/>
              <a:t/>
            </a:r>
            <a:br>
              <a:rPr lang="en-US" dirty="0"/>
            </a:br>
            <a:r>
              <a:rPr lang="en-US" dirty="0"/>
              <a:t>The first organized fire protection unit is formed in Brunswick. The equipment includes a Howe Hand Pumper, Hook and Ladder Wagon and a Wirt and Knox Heavy Hose Cart. Horses of the B.P. Crampton Company pull the apparatus for out of town fires. This unit will soon be phased out.</a:t>
            </a:r>
          </a:p>
          <a:p>
            <a:pPr hangingPunct="0">
              <a:buNone/>
            </a:pPr>
            <a:r>
              <a:rPr lang="en-US" dirty="0" smtClean="0"/>
              <a:t>     The </a:t>
            </a:r>
            <a:r>
              <a:rPr lang="en-US" dirty="0"/>
              <a:t>hose cart had 72 inch wheels; complete weight </a:t>
            </a:r>
            <a:r>
              <a:rPr lang="en-US" dirty="0" smtClean="0"/>
              <a:t>  was </a:t>
            </a:r>
            <a:r>
              <a:rPr lang="en-US" dirty="0"/>
              <a:t>530 lbs., carried 600 foot of 2.5 inch hose with hose roller off the back. New cost $228.00. The cart was hand pulled and had eighty foot of drag rope.</a:t>
            </a:r>
          </a:p>
          <a:p>
            <a:endParaRPr lang="en-US" dirty="0"/>
          </a:p>
        </p:txBody>
      </p:sp>
    </p:spTree>
  </p:cSld>
  <p:clrMapOvr>
    <a:masterClrMapping/>
  </p:clrMapOvr>
  <p:transition advTm="20000">
    <p:wipe dir="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October 7, 1948</a:t>
            </a:r>
            <a:endParaRPr lang="en-US" dirty="0"/>
          </a:p>
        </p:txBody>
      </p:sp>
      <p:sp>
        <p:nvSpPr>
          <p:cNvPr id="3" name="Content Placeholder 2"/>
          <p:cNvSpPr>
            <a:spLocks noGrp="1"/>
          </p:cNvSpPr>
          <p:nvPr>
            <p:ph idx="1"/>
          </p:nvPr>
        </p:nvSpPr>
        <p:spPr>
          <a:xfrm>
            <a:off x="457200" y="1371600"/>
            <a:ext cx="8229600" cy="5486400"/>
          </a:xfrm>
        </p:spPr>
        <p:txBody>
          <a:bodyPr>
            <a:normAutofit/>
          </a:bodyPr>
          <a:lstStyle/>
          <a:p>
            <a:pPr hangingPunct="0">
              <a:buNone/>
            </a:pPr>
            <a:r>
              <a:rPr lang="en-US" dirty="0"/>
              <a:t> </a:t>
            </a:r>
          </a:p>
          <a:p>
            <a:pPr hangingPunct="0">
              <a:buNone/>
            </a:pPr>
            <a:r>
              <a:rPr lang="en-US" dirty="0" smtClean="0"/>
              <a:t>     The </a:t>
            </a:r>
            <a:r>
              <a:rPr lang="en-US" dirty="0"/>
              <a:t>old garage and lot on West Potomac Street used to house the fire equipment in 1923 thru 1928 become the property where the Brunswick Volunteer Fire Company will build their new fire house. </a:t>
            </a:r>
            <a:br>
              <a:rPr lang="en-US" dirty="0"/>
            </a:br>
            <a:r>
              <a:rPr lang="en-US" dirty="0"/>
              <a:t>Footers for building are completed and block lying is to start Monday. Brunswick Moose Lodge is constructing a new building; lumber from the old is donated to Fire Company and used on the roof and sub floor of new fire house.</a:t>
            </a:r>
          </a:p>
          <a:p>
            <a:endParaRPr lang="en-US" dirty="0"/>
          </a:p>
        </p:txBody>
      </p:sp>
    </p:spTree>
  </p:cSld>
  <p:clrMapOvr>
    <a:masterClrMapping/>
  </p:clrMapOvr>
  <p:transition spd="slow" advTm="20000">
    <p:checke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524000"/>
          </a:xfrm>
        </p:spPr>
        <p:txBody>
          <a:bodyPr>
            <a:normAutofit fontScale="90000"/>
          </a:bodyPr>
          <a:lstStyle/>
          <a:p>
            <a:r>
              <a:rPr lang="en-US" dirty="0" smtClean="0"/>
              <a:t>Dec 30</a:t>
            </a:r>
            <a:r>
              <a:rPr lang="en-US" baseline="30000" dirty="0" smtClean="0"/>
              <a:t>th</a:t>
            </a:r>
            <a:r>
              <a:rPr lang="en-US" dirty="0" smtClean="0"/>
              <a:t> </a:t>
            </a:r>
            <a:r>
              <a:rPr lang="en-US" sz="3600" dirty="0" smtClean="0"/>
              <a:t>1948</a:t>
            </a:r>
            <a:r>
              <a:rPr lang="en-US" dirty="0" smtClean="0"/>
              <a:t> Deed to Potomac Street Property From Lee </a:t>
            </a:r>
            <a:r>
              <a:rPr lang="en-US" dirty="0" err="1" smtClean="0"/>
              <a:t>Horine</a:t>
            </a:r>
            <a:r>
              <a:rPr lang="en-US" dirty="0" smtClean="0"/>
              <a:t>, cost of property was 10.00</a:t>
            </a:r>
            <a:endParaRPr lang="en-US" dirty="0"/>
          </a:p>
        </p:txBody>
      </p:sp>
      <p:pic>
        <p:nvPicPr>
          <p:cNvPr id="2050" name="Picture 2" descr="C:\Users\Ccity\jim's picture\BVFD Pictures\Deed to fire company1 lot.jpg"/>
          <p:cNvPicPr>
            <a:picLocks noGrp="1" noChangeAspect="1" noChangeArrowheads="1"/>
          </p:cNvPicPr>
          <p:nvPr>
            <p:ph idx="1"/>
          </p:nvPr>
        </p:nvPicPr>
        <p:blipFill>
          <a:blip r:embed="rId2" cstate="print"/>
          <a:srcRect/>
          <a:stretch>
            <a:fillRect/>
          </a:stretch>
        </p:blipFill>
        <p:spPr bwMode="auto">
          <a:xfrm>
            <a:off x="838200" y="1752600"/>
            <a:ext cx="7432722" cy="5105400"/>
          </a:xfrm>
          <a:prstGeom prst="rect">
            <a:avLst/>
          </a:prstGeom>
          <a:noFill/>
        </p:spPr>
      </p:pic>
    </p:spTree>
  </p:cSld>
  <p:clrMapOvr>
    <a:masterClrMapping/>
  </p:clrMapOvr>
  <p:transition advTm="10000"/>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Officers for 1949/50</a:t>
            </a:r>
            <a:endParaRPr lang="en-US" dirty="0"/>
          </a:p>
        </p:txBody>
      </p:sp>
      <p:sp>
        <p:nvSpPr>
          <p:cNvPr id="3" name="Content Placeholder 2"/>
          <p:cNvSpPr>
            <a:spLocks noGrp="1"/>
          </p:cNvSpPr>
          <p:nvPr>
            <p:ph idx="1"/>
          </p:nvPr>
        </p:nvSpPr>
        <p:spPr>
          <a:xfrm>
            <a:off x="457200" y="1676400"/>
            <a:ext cx="8229600" cy="4709160"/>
          </a:xfrm>
        </p:spPr>
        <p:txBody>
          <a:bodyPr/>
          <a:lstStyle/>
          <a:p>
            <a:pPr hangingPunct="0">
              <a:buNone/>
            </a:pPr>
            <a:r>
              <a:rPr lang="en-US" dirty="0"/>
              <a:t> </a:t>
            </a:r>
          </a:p>
          <a:p>
            <a:pPr hangingPunct="0">
              <a:buNone/>
            </a:pPr>
            <a:r>
              <a:rPr lang="en-US" b="1" dirty="0"/>
              <a:t>President  </a:t>
            </a:r>
            <a:r>
              <a:rPr lang="en-US" b="1" dirty="0" smtClean="0"/>
              <a:t>       </a:t>
            </a:r>
            <a:r>
              <a:rPr lang="en-US" b="1" dirty="0"/>
              <a:t>Eugene Smith</a:t>
            </a:r>
            <a:endParaRPr lang="en-US" dirty="0"/>
          </a:p>
          <a:p>
            <a:pPr hangingPunct="0">
              <a:buNone/>
            </a:pPr>
            <a:r>
              <a:rPr lang="en-US" b="1" dirty="0"/>
              <a:t>V President </a:t>
            </a:r>
            <a:r>
              <a:rPr lang="en-US" b="1" dirty="0" smtClean="0"/>
              <a:t>    </a:t>
            </a:r>
            <a:r>
              <a:rPr lang="en-US" b="1" dirty="0"/>
              <a:t>Wilbur Thomas</a:t>
            </a:r>
            <a:endParaRPr lang="en-US" dirty="0"/>
          </a:p>
          <a:p>
            <a:pPr hangingPunct="0">
              <a:buNone/>
            </a:pPr>
            <a:r>
              <a:rPr lang="en-US" b="1" dirty="0"/>
              <a:t>Secretary    </a:t>
            </a:r>
            <a:r>
              <a:rPr lang="en-US" b="1" dirty="0" smtClean="0"/>
              <a:t>     </a:t>
            </a:r>
            <a:r>
              <a:rPr lang="en-US" b="1" dirty="0"/>
              <a:t>Martin M Blessing</a:t>
            </a:r>
            <a:endParaRPr lang="en-US" dirty="0"/>
          </a:p>
          <a:p>
            <a:pPr hangingPunct="0">
              <a:buNone/>
            </a:pPr>
            <a:r>
              <a:rPr lang="en-US" b="1" dirty="0" smtClean="0"/>
              <a:t>Treasurer        </a:t>
            </a:r>
            <a:r>
              <a:rPr lang="en-US" b="1" dirty="0"/>
              <a:t>George W. Strickler</a:t>
            </a:r>
            <a:endParaRPr lang="en-US" dirty="0"/>
          </a:p>
          <a:p>
            <a:pPr hangingPunct="0">
              <a:buNone/>
            </a:pPr>
            <a:r>
              <a:rPr lang="en-US" b="1" dirty="0"/>
              <a:t>Chief </a:t>
            </a:r>
            <a:r>
              <a:rPr lang="en-US" b="1" dirty="0" smtClean="0"/>
              <a:t>5             </a:t>
            </a:r>
            <a:r>
              <a:rPr lang="en-US" b="1" dirty="0"/>
              <a:t>Harvey E Cannon</a:t>
            </a:r>
            <a:endParaRPr lang="en-US" dirty="0"/>
          </a:p>
          <a:p>
            <a:endParaRPr lang="en-US" dirty="0"/>
          </a:p>
        </p:txBody>
      </p:sp>
    </p:spTree>
  </p:cSld>
  <p:clrMapOvr>
    <a:masterClrMapping/>
  </p:clrMapOvr>
  <p:transition advTm="6000"/>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dirty="0" smtClean="0"/>
              <a:t>April 1949</a:t>
            </a:r>
            <a:endParaRPr lang="en-US" dirty="0"/>
          </a:p>
        </p:txBody>
      </p:sp>
      <p:sp>
        <p:nvSpPr>
          <p:cNvPr id="3" name="Content Placeholder 2"/>
          <p:cNvSpPr>
            <a:spLocks noGrp="1"/>
          </p:cNvSpPr>
          <p:nvPr>
            <p:ph idx="1"/>
          </p:nvPr>
        </p:nvSpPr>
        <p:spPr>
          <a:xfrm>
            <a:off x="457200" y="1219200"/>
            <a:ext cx="8229600" cy="5181600"/>
          </a:xfrm>
        </p:spPr>
        <p:txBody>
          <a:bodyPr>
            <a:normAutofit lnSpcReduction="10000"/>
          </a:bodyPr>
          <a:lstStyle/>
          <a:p>
            <a:pPr>
              <a:buNone/>
            </a:pPr>
            <a:r>
              <a:rPr lang="en-US" dirty="0"/>
              <a:t/>
            </a:r>
            <a:br>
              <a:rPr lang="en-US" dirty="0"/>
            </a:br>
            <a:r>
              <a:rPr lang="en-US" dirty="0"/>
              <a:t>The Company moves into its new Potomac Street quarters (still not complete). The auditorium, once completed will be a show place for some of the biggest dance bands in the country. Included among performing artists in this hall will be Jimmy Dean, Patsy </a:t>
            </a:r>
            <a:r>
              <a:rPr lang="en-US" dirty="0" smtClean="0"/>
              <a:t>Cline</a:t>
            </a:r>
            <a:r>
              <a:rPr lang="en-US" dirty="0"/>
              <a:t>, Roy Clark, George Jones, Billy Grammer, Les Elgart, Les Brown, Tommy </a:t>
            </a:r>
            <a:r>
              <a:rPr lang="en-US" dirty="0" smtClean="0"/>
              <a:t>Dorsey, </a:t>
            </a:r>
            <a:r>
              <a:rPr lang="en-US" dirty="0"/>
              <a:t>Guy Lombardo, Tex Ritter, Lester Flatts and Earl Scrugg, Don Reno, George Hamilton </a:t>
            </a:r>
            <a:r>
              <a:rPr lang="en-US" dirty="0" smtClean="0"/>
              <a:t>IV, </a:t>
            </a:r>
            <a:r>
              <a:rPr lang="en-US" dirty="0"/>
              <a:t>Tex Ridder, Little Jimmy Dickens to name a few. </a:t>
            </a:r>
          </a:p>
          <a:p>
            <a:endParaRPr lang="en-US" dirty="0"/>
          </a:p>
        </p:txBody>
      </p:sp>
    </p:spTree>
  </p:cSld>
  <p:clrMapOvr>
    <a:masterClrMapping/>
  </p:clrMapOvr>
  <p:transition spd="med" advTm="20000">
    <p:wedg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dirty="0" smtClean="0">
                <a:solidFill>
                  <a:srgbClr val="FF0000"/>
                </a:solidFill>
              </a:rPr>
              <a:t>New Fire House on West Potomac Street</a:t>
            </a:r>
            <a:br>
              <a:rPr lang="en-US" sz="3200" dirty="0" smtClean="0">
                <a:solidFill>
                  <a:srgbClr val="FF0000"/>
                </a:solidFill>
              </a:rPr>
            </a:br>
            <a:r>
              <a:rPr lang="en-US" sz="3200" dirty="0" smtClean="0">
                <a:solidFill>
                  <a:srgbClr val="FF0000"/>
                </a:solidFill>
              </a:rPr>
              <a:t>1949</a:t>
            </a:r>
            <a:endParaRPr lang="en-US" sz="3200" dirty="0">
              <a:solidFill>
                <a:srgbClr val="FF0000"/>
              </a:solidFill>
            </a:endParaRPr>
          </a:p>
        </p:txBody>
      </p:sp>
      <p:pic>
        <p:nvPicPr>
          <p:cNvPr id="9218" name="Picture 2" descr="C:\Users\Ccity\jim's picture\Brunswick Fire Company 1948.jpg"/>
          <p:cNvPicPr>
            <a:picLocks noGrp="1" noChangeAspect="1" noChangeArrowheads="1"/>
          </p:cNvPicPr>
          <p:nvPr>
            <p:ph idx="1"/>
          </p:nvPr>
        </p:nvPicPr>
        <p:blipFill>
          <a:blip r:embed="rId3" cstate="print"/>
          <a:srcRect/>
          <a:stretch>
            <a:fillRect/>
          </a:stretch>
        </p:blipFill>
        <p:spPr bwMode="auto">
          <a:xfrm>
            <a:off x="1066800" y="1524000"/>
            <a:ext cx="7239000" cy="5181600"/>
          </a:xfrm>
          <a:prstGeom prst="rect">
            <a:avLst/>
          </a:prstGeom>
          <a:noFill/>
        </p:spPr>
      </p:pic>
    </p:spTree>
  </p:cSld>
  <p:clrMapOvr>
    <a:masterClrMapping/>
  </p:clrMapOvr>
  <p:transition spd="med" advTm="11000">
    <p:dissolv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1950</a:t>
            </a:r>
            <a:endParaRPr lang="en-US" dirty="0"/>
          </a:p>
        </p:txBody>
      </p:sp>
      <p:sp>
        <p:nvSpPr>
          <p:cNvPr id="3" name="Content Placeholder 2"/>
          <p:cNvSpPr>
            <a:spLocks noGrp="1"/>
          </p:cNvSpPr>
          <p:nvPr>
            <p:ph idx="1"/>
          </p:nvPr>
        </p:nvSpPr>
        <p:spPr/>
        <p:txBody>
          <a:bodyPr>
            <a:normAutofit fontScale="77500" lnSpcReduction="20000"/>
          </a:bodyPr>
          <a:lstStyle/>
          <a:p>
            <a:pPr hangingPunct="0">
              <a:buNone/>
            </a:pPr>
            <a:endParaRPr lang="en-US" dirty="0" smtClean="0">
              <a:solidFill>
                <a:srgbClr val="FF0000"/>
              </a:solidFill>
            </a:endParaRPr>
          </a:p>
          <a:p>
            <a:pPr hangingPunct="0">
              <a:buNone/>
            </a:pPr>
            <a:r>
              <a:rPr lang="en-US" dirty="0" smtClean="0"/>
              <a:t/>
            </a:r>
            <a:br>
              <a:rPr lang="en-US" dirty="0" smtClean="0"/>
            </a:br>
            <a:r>
              <a:rPr lang="en-US" dirty="0" smtClean="0"/>
              <a:t>The first ambulance, privately operated, is housed at the fire company. This will be short-lived, however, and ultimately the ambulance service in the community will be formed as a separate company, Ambulance Company 19. </a:t>
            </a:r>
          </a:p>
          <a:p>
            <a:pPr hangingPunct="0">
              <a:buNone/>
            </a:pPr>
            <a:r>
              <a:rPr lang="en-US" dirty="0" smtClean="0"/>
              <a:t>      Hardwood flooring to be installed in upstairs auditorium by Mr. Demory at a total cost of $2957.40 dollars. </a:t>
            </a:r>
          </a:p>
          <a:p>
            <a:pPr hangingPunct="0">
              <a:buNone/>
            </a:pPr>
            <a:r>
              <a:rPr lang="en-US" dirty="0" smtClean="0"/>
              <a:t> </a:t>
            </a:r>
          </a:p>
          <a:p>
            <a:pPr hangingPunct="0">
              <a:buNone/>
            </a:pPr>
            <a:r>
              <a:rPr lang="en-US" b="1" dirty="0" smtClean="0"/>
              <a:t>      President         Eugene Smith </a:t>
            </a:r>
            <a:endParaRPr lang="en-US" dirty="0" smtClean="0"/>
          </a:p>
          <a:p>
            <a:pPr hangingPunct="0">
              <a:buNone/>
            </a:pPr>
            <a:r>
              <a:rPr lang="en-US" b="1" dirty="0" smtClean="0"/>
              <a:t>      V President     Wilbur Thomas</a:t>
            </a:r>
            <a:endParaRPr lang="en-US" dirty="0" smtClean="0"/>
          </a:p>
          <a:p>
            <a:pPr hangingPunct="0">
              <a:buNone/>
            </a:pPr>
            <a:r>
              <a:rPr lang="en-US" b="1" dirty="0" smtClean="0"/>
              <a:t>      Treasurer        George W Strickler</a:t>
            </a:r>
            <a:endParaRPr lang="en-US" dirty="0" smtClean="0"/>
          </a:p>
          <a:p>
            <a:pPr hangingPunct="0">
              <a:buNone/>
            </a:pPr>
            <a:r>
              <a:rPr lang="en-US" b="1" dirty="0" smtClean="0"/>
              <a:t>      Secretary         Martin M Blessing</a:t>
            </a:r>
            <a:endParaRPr lang="en-US" dirty="0" smtClean="0"/>
          </a:p>
          <a:p>
            <a:pPr hangingPunct="0">
              <a:buNone/>
            </a:pPr>
            <a:r>
              <a:rPr lang="en-US" b="1" dirty="0" smtClean="0"/>
              <a:t>      Chief   5           H.E. “Sonny” Cannon </a:t>
            </a:r>
            <a:endParaRPr lang="en-US" dirty="0" smtClean="0"/>
          </a:p>
          <a:p>
            <a:endParaRPr lang="en-US" dirty="0"/>
          </a:p>
        </p:txBody>
      </p:sp>
    </p:spTree>
  </p:cSld>
  <p:clrMapOvr>
    <a:masterClrMapping/>
  </p:clrMapOvr>
  <p:transition spd="med" advTm="20000">
    <p:wipe dir="u"/>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fontScale="90000"/>
          </a:bodyPr>
          <a:lstStyle/>
          <a:p>
            <a:r>
              <a:rPr lang="en-US" sz="2400" dirty="0" smtClean="0">
                <a:solidFill>
                  <a:schemeClr val="bg1"/>
                </a:solidFill>
              </a:rPr>
              <a:t>Walter S Rice, Jim Welty, Moonie Forest, Donald Smith, </a:t>
            </a:r>
            <a:r>
              <a:rPr lang="en-US" sz="2400" dirty="0" err="1" smtClean="0">
                <a:solidFill>
                  <a:schemeClr val="bg1"/>
                </a:solidFill>
              </a:rPr>
              <a:t>Phillco</a:t>
            </a:r>
            <a:r>
              <a:rPr lang="en-US" sz="2400" dirty="0" smtClean="0">
                <a:solidFill>
                  <a:schemeClr val="bg1"/>
                </a:solidFill>
              </a:rPr>
              <a:t> Phillips, two unknown, and Sonny Cannon</a:t>
            </a:r>
            <a:endParaRPr lang="en-US" sz="2400" dirty="0">
              <a:solidFill>
                <a:schemeClr val="bg1"/>
              </a:solidFill>
            </a:endParaRPr>
          </a:p>
        </p:txBody>
      </p:sp>
      <p:pic>
        <p:nvPicPr>
          <p:cNvPr id="7170" name="Picture 2"/>
          <p:cNvPicPr>
            <a:picLocks noGrp="1" noChangeAspect="1" noChangeArrowheads="1"/>
          </p:cNvPicPr>
          <p:nvPr>
            <p:ph idx="1"/>
          </p:nvPr>
        </p:nvPicPr>
        <p:blipFill>
          <a:blip r:embed="rId3" cstate="print"/>
          <a:srcRect/>
          <a:stretch>
            <a:fillRect/>
          </a:stretch>
        </p:blipFill>
        <p:spPr bwMode="auto">
          <a:xfrm>
            <a:off x="500326" y="1600200"/>
            <a:ext cx="8143347" cy="4708525"/>
          </a:xfrm>
          <a:prstGeom prst="rect">
            <a:avLst/>
          </a:prstGeom>
          <a:noFill/>
          <a:ln w="9525">
            <a:noFill/>
            <a:miter lim="800000"/>
            <a:headEnd/>
            <a:tailEnd/>
          </a:ln>
        </p:spPr>
      </p:pic>
    </p:spTree>
  </p:cSld>
  <p:clrMapOvr>
    <a:masterClrMapping/>
  </p:clrMapOvr>
  <p:transition spd="slow" advTm="20000">
    <p:wheel spokes="8"/>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1951</a:t>
            </a:r>
            <a:endParaRPr lang="en-US" dirty="0"/>
          </a:p>
        </p:txBody>
      </p:sp>
      <p:sp>
        <p:nvSpPr>
          <p:cNvPr id="3" name="Content Placeholder 2"/>
          <p:cNvSpPr>
            <a:spLocks noGrp="1"/>
          </p:cNvSpPr>
          <p:nvPr>
            <p:ph idx="1"/>
          </p:nvPr>
        </p:nvSpPr>
        <p:spPr/>
        <p:txBody>
          <a:bodyPr>
            <a:normAutofit fontScale="85000" lnSpcReduction="20000"/>
          </a:bodyPr>
          <a:lstStyle/>
          <a:p>
            <a:pPr hangingPunct="0">
              <a:buNone/>
            </a:pPr>
            <a:endParaRPr lang="en-US" dirty="0" smtClean="0">
              <a:solidFill>
                <a:srgbClr val="FF0000"/>
              </a:solidFill>
            </a:endParaRPr>
          </a:p>
          <a:p>
            <a:pPr hangingPunct="0"/>
            <a:endParaRPr lang="en-US" dirty="0" smtClean="0"/>
          </a:p>
          <a:p>
            <a:pPr hangingPunct="0">
              <a:buNone/>
            </a:pPr>
            <a:r>
              <a:rPr lang="en-US" b="1" dirty="0" smtClean="0"/>
              <a:t>       President           Eugene Smith </a:t>
            </a:r>
            <a:endParaRPr lang="en-US" dirty="0" smtClean="0"/>
          </a:p>
          <a:p>
            <a:pPr hangingPunct="0">
              <a:buNone/>
            </a:pPr>
            <a:r>
              <a:rPr lang="en-US" b="1" dirty="0" smtClean="0"/>
              <a:t>       Vice President  Wilbur Thomas</a:t>
            </a:r>
            <a:endParaRPr lang="en-US" dirty="0" smtClean="0"/>
          </a:p>
          <a:p>
            <a:pPr hangingPunct="0">
              <a:buNone/>
            </a:pPr>
            <a:r>
              <a:rPr lang="en-US" b="1" dirty="0" smtClean="0"/>
              <a:t>       Secretary            Martin M Blessing</a:t>
            </a:r>
            <a:endParaRPr lang="en-US" dirty="0" smtClean="0"/>
          </a:p>
          <a:p>
            <a:pPr hangingPunct="0">
              <a:buNone/>
            </a:pPr>
            <a:r>
              <a:rPr lang="en-US" b="1" dirty="0" smtClean="0"/>
              <a:t>       Treasurer           George W Strickler </a:t>
            </a:r>
            <a:endParaRPr lang="en-US" dirty="0" smtClean="0"/>
          </a:p>
          <a:p>
            <a:pPr hangingPunct="0">
              <a:buNone/>
            </a:pPr>
            <a:r>
              <a:rPr lang="en-US" b="1" dirty="0" smtClean="0"/>
              <a:t>       Chief   5              H.E. Sonny Cannon </a:t>
            </a:r>
            <a:endParaRPr lang="en-US" dirty="0" smtClean="0"/>
          </a:p>
          <a:p>
            <a:pPr hangingPunct="0">
              <a:buNone/>
            </a:pPr>
            <a:r>
              <a:rPr lang="en-US" b="1" dirty="0" smtClean="0"/>
              <a:t> </a:t>
            </a:r>
            <a:endParaRPr lang="en-US" dirty="0" smtClean="0"/>
          </a:p>
          <a:p>
            <a:pPr hangingPunct="0">
              <a:buNone/>
            </a:pPr>
            <a:r>
              <a:rPr lang="en-US" dirty="0" smtClean="0"/>
              <a:t>      Harvey E. Cannon is appointed as Auditorium Chairman.  Mr. Cannon served as chairman for 26 years after this appointment.</a:t>
            </a:r>
          </a:p>
          <a:p>
            <a:pPr hangingPunct="0">
              <a:buNone/>
            </a:pPr>
            <a:r>
              <a:rPr lang="en-US" dirty="0" smtClean="0"/>
              <a:t>     The office of Financial Secretary is voted on and added to the by-laws.</a:t>
            </a:r>
          </a:p>
          <a:p>
            <a:endParaRPr lang="en-US" dirty="0"/>
          </a:p>
        </p:txBody>
      </p:sp>
    </p:spTree>
  </p:cSld>
  <p:clrMapOvr>
    <a:masterClrMapping/>
  </p:clrMapOvr>
  <p:transition spd="med" advTm="15000">
    <p:wip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1952/1953</a:t>
            </a:r>
            <a:endParaRPr lang="en-US" dirty="0"/>
          </a:p>
        </p:txBody>
      </p:sp>
      <p:sp>
        <p:nvSpPr>
          <p:cNvPr id="3" name="Content Placeholder 2"/>
          <p:cNvSpPr>
            <a:spLocks noGrp="1"/>
          </p:cNvSpPr>
          <p:nvPr>
            <p:ph idx="1"/>
          </p:nvPr>
        </p:nvSpPr>
        <p:spPr/>
        <p:txBody>
          <a:bodyPr>
            <a:normAutofit fontScale="62500" lnSpcReduction="20000"/>
          </a:bodyPr>
          <a:lstStyle/>
          <a:p>
            <a:pPr hangingPunct="0">
              <a:buNone/>
            </a:pPr>
            <a:endParaRPr lang="en-US" b="1" dirty="0" smtClean="0">
              <a:solidFill>
                <a:srgbClr val="FF0000"/>
              </a:solidFill>
            </a:endParaRPr>
          </a:p>
          <a:p>
            <a:pPr hangingPunct="0">
              <a:buNone/>
            </a:pPr>
            <a:r>
              <a:rPr lang="en-US" dirty="0" smtClean="0"/>
              <a:t/>
            </a:r>
            <a:br>
              <a:rPr lang="en-US" dirty="0" smtClean="0"/>
            </a:br>
            <a:r>
              <a:rPr lang="en-US" dirty="0" smtClean="0"/>
              <a:t>On November 18, 1953, a well-attended ceremony was held in the Fireman’s Banquet room of the fire hall. The ceremony was the burning of the mortgage for the fire hall by former President and now Mayor Stanley T. Virts. </a:t>
            </a:r>
          </a:p>
          <a:p>
            <a:pPr hangingPunct="0">
              <a:buNone/>
            </a:pPr>
            <a:r>
              <a:rPr lang="en-US" dirty="0"/>
              <a:t> </a:t>
            </a:r>
            <a:r>
              <a:rPr lang="en-US" dirty="0" smtClean="0"/>
              <a:t>                                               ********</a:t>
            </a:r>
          </a:p>
          <a:p>
            <a:pPr hangingPunct="0">
              <a:buNone/>
            </a:pPr>
            <a:r>
              <a:rPr lang="en-US" dirty="0" smtClean="0"/>
              <a:t>      The new American LaFrance truck is put into service. This new Class-A pumper will eventually be converted into a tanker. It will be in service for 28 years.</a:t>
            </a:r>
          </a:p>
          <a:p>
            <a:pPr hangingPunct="0">
              <a:buNone/>
            </a:pPr>
            <a:r>
              <a:rPr lang="en-US" dirty="0"/>
              <a:t> </a:t>
            </a:r>
            <a:r>
              <a:rPr lang="en-US" dirty="0" smtClean="0"/>
              <a:t>                                            ******** </a:t>
            </a:r>
          </a:p>
          <a:p>
            <a:pPr hangingPunct="0">
              <a:buNone/>
            </a:pPr>
            <a:r>
              <a:rPr lang="en-US" b="1" dirty="0" smtClean="0"/>
              <a:t>      President                     Eugene Smith </a:t>
            </a:r>
            <a:endParaRPr lang="en-US" dirty="0" smtClean="0"/>
          </a:p>
          <a:p>
            <a:pPr hangingPunct="0">
              <a:buNone/>
            </a:pPr>
            <a:r>
              <a:rPr lang="en-US" b="1" dirty="0" smtClean="0"/>
              <a:t>      Vice President            Wilbur Thomas</a:t>
            </a:r>
            <a:endParaRPr lang="en-US" dirty="0" smtClean="0"/>
          </a:p>
          <a:p>
            <a:pPr hangingPunct="0">
              <a:buNone/>
            </a:pPr>
            <a:r>
              <a:rPr lang="en-US" b="1" dirty="0" smtClean="0"/>
              <a:t>      Financial Secretary   Harry E. Nicholson</a:t>
            </a:r>
            <a:endParaRPr lang="en-US" dirty="0" smtClean="0"/>
          </a:p>
          <a:p>
            <a:pPr hangingPunct="0">
              <a:buNone/>
            </a:pPr>
            <a:r>
              <a:rPr lang="en-US" b="1" dirty="0" smtClean="0"/>
              <a:t>      Secretary                     Russell McMurry</a:t>
            </a:r>
            <a:endParaRPr lang="en-US" dirty="0" smtClean="0"/>
          </a:p>
          <a:p>
            <a:pPr hangingPunct="0">
              <a:buNone/>
            </a:pPr>
            <a:r>
              <a:rPr lang="en-US" b="1" dirty="0" smtClean="0"/>
              <a:t>      Treasurer                    George Strickler </a:t>
            </a:r>
            <a:endParaRPr lang="en-US" dirty="0" smtClean="0"/>
          </a:p>
          <a:p>
            <a:pPr hangingPunct="0">
              <a:buNone/>
            </a:pPr>
            <a:r>
              <a:rPr lang="en-US" b="1" dirty="0" smtClean="0"/>
              <a:t>      Chief   5                       H.E. Sonny Cannon </a:t>
            </a:r>
            <a:endParaRPr lang="en-US" dirty="0" smtClean="0"/>
          </a:p>
          <a:p>
            <a:endParaRPr lang="en-US" dirty="0"/>
          </a:p>
        </p:txBody>
      </p:sp>
    </p:spTree>
  </p:cSld>
  <p:clrMapOvr>
    <a:masterClrMapping/>
  </p:clrMapOvr>
  <p:transition spd="slow" advTm="17000">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1953 American LaFrance</a:t>
            </a:r>
            <a:endParaRPr lang="en-US" dirty="0"/>
          </a:p>
        </p:txBody>
      </p:sp>
      <p:pic>
        <p:nvPicPr>
          <p:cNvPr id="7170" name="Picture 2" descr="K:\BVFD Old pictures\BVFD Old pictures\BVFD Old pictures\BVFD Old pictures\BVFD Old pictures\BVFD Old pictures\BVFD 4th Truck.jpg"/>
          <p:cNvPicPr>
            <a:picLocks noGrp="1" noChangeAspect="1" noChangeArrowheads="1"/>
          </p:cNvPicPr>
          <p:nvPr>
            <p:ph idx="1"/>
          </p:nvPr>
        </p:nvPicPr>
        <p:blipFill>
          <a:blip r:embed="rId2" cstate="print"/>
          <a:srcRect/>
          <a:stretch>
            <a:fillRect/>
          </a:stretch>
        </p:blipFill>
        <p:spPr bwMode="auto">
          <a:xfrm>
            <a:off x="1066800" y="1575933"/>
            <a:ext cx="7162800" cy="4860472"/>
          </a:xfrm>
          <a:prstGeom prst="rect">
            <a:avLst/>
          </a:prstGeom>
          <a:noFill/>
        </p:spPr>
      </p:pic>
    </p:spTree>
  </p:cSld>
  <p:clrMapOvr>
    <a:masterClrMapping/>
  </p:clrMapOvr>
  <p:transition advTm="1000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28800" y="1676400"/>
            <a:ext cx="5486400" cy="304800"/>
          </a:xfrm>
        </p:spPr>
        <p:txBody>
          <a:bodyPr>
            <a:normAutofit fontScale="90000"/>
          </a:bodyPr>
          <a:lstStyle/>
          <a:p>
            <a:pPr algn="ctr"/>
            <a:r>
              <a:rPr lang="en-US" dirty="0" smtClean="0"/>
              <a:t>One of the first hose reel for Brunswick</a:t>
            </a:r>
            <a:endParaRPr lang="en-US" dirty="0"/>
          </a:p>
        </p:txBody>
      </p:sp>
      <p:pic>
        <p:nvPicPr>
          <p:cNvPr id="3075" name="Picture 3" descr="C:\Users\Ccity\jim's picture\Brunswick Hose Reel.jpg"/>
          <p:cNvPicPr>
            <a:picLocks noGrp="1" noChangeAspect="1" noChangeArrowheads="1"/>
          </p:cNvPicPr>
          <p:nvPr>
            <p:ph type="pic" idx="1"/>
          </p:nvPr>
        </p:nvPicPr>
        <p:blipFill>
          <a:blip r:embed="rId3" cstate="print"/>
          <a:srcRect l="5595" r="5595"/>
          <a:stretch>
            <a:fillRect/>
          </a:stretch>
        </p:blipFill>
        <p:spPr bwMode="auto">
          <a:xfrm>
            <a:off x="1295400" y="2057400"/>
            <a:ext cx="6705600" cy="4495800"/>
          </a:xfrm>
          <a:prstGeom prst="rect">
            <a:avLst/>
          </a:prstGeom>
          <a:noFill/>
        </p:spPr>
      </p:pic>
      <p:sp>
        <p:nvSpPr>
          <p:cNvPr id="5" name="Text Placeholder 4"/>
          <p:cNvSpPr>
            <a:spLocks noGrp="1"/>
          </p:cNvSpPr>
          <p:nvPr>
            <p:ph type="body" sz="half" idx="2"/>
          </p:nvPr>
        </p:nvSpPr>
        <p:spPr>
          <a:xfrm>
            <a:off x="381000" y="304800"/>
            <a:ext cx="8534400" cy="1219199"/>
          </a:xfrm>
        </p:spPr>
        <p:txBody>
          <a:bodyPr>
            <a:noAutofit/>
          </a:bodyPr>
          <a:lstStyle/>
          <a:p>
            <a:pPr algn="ctr"/>
            <a:r>
              <a:rPr lang="en-US" sz="2000" dirty="0" smtClean="0"/>
              <a:t>After many years of disrepair the fire company repurchased the reel and member Clarence Webber took on the job of restoring the reel</a:t>
            </a:r>
            <a:endParaRPr lang="en-US" sz="2000" dirty="0"/>
          </a:p>
        </p:txBody>
      </p:sp>
    </p:spTree>
  </p:cSld>
  <p:clrMapOvr>
    <a:masterClrMapping/>
  </p:clrMapOvr>
  <p:transition spd="slow" advTm="10000">
    <p:zoom dir="in"/>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25562"/>
          </a:xfrm>
        </p:spPr>
        <p:txBody>
          <a:bodyPr>
            <a:normAutofit fontScale="90000"/>
          </a:bodyPr>
          <a:lstStyle/>
          <a:p>
            <a:r>
              <a:rPr lang="en-US" dirty="0" smtClean="0"/>
              <a:t>Mrs. Robinson, Mayor Cummings, And Sonny</a:t>
            </a:r>
            <a:br>
              <a:rPr lang="en-US" dirty="0" smtClean="0"/>
            </a:br>
            <a:r>
              <a:rPr lang="en-US" dirty="0" smtClean="0"/>
              <a:t> </a:t>
            </a:r>
            <a:endParaRPr lang="en-US" dirty="0"/>
          </a:p>
        </p:txBody>
      </p:sp>
      <p:pic>
        <p:nvPicPr>
          <p:cNvPr id="93186" name="Picture 2"/>
          <p:cNvPicPr>
            <a:picLocks noGrp="1" noChangeAspect="1" noChangeArrowheads="1"/>
          </p:cNvPicPr>
          <p:nvPr>
            <p:ph idx="1"/>
          </p:nvPr>
        </p:nvPicPr>
        <p:blipFill>
          <a:blip r:embed="rId3" cstate="print"/>
          <a:stretch>
            <a:fillRect/>
          </a:stretch>
        </p:blipFill>
        <p:spPr bwMode="auto">
          <a:xfrm>
            <a:off x="1126938" y="1905000"/>
            <a:ext cx="6890123" cy="4403725"/>
          </a:xfrm>
          <a:prstGeom prst="rect">
            <a:avLst/>
          </a:prstGeom>
          <a:noFill/>
          <a:ln w="9525">
            <a:noFill/>
            <a:miter lim="800000"/>
            <a:headEnd/>
            <a:tailEnd/>
          </a:ln>
        </p:spPr>
      </p:pic>
    </p:spTree>
  </p:cSld>
  <p:clrMapOvr>
    <a:masterClrMapping/>
  </p:clrMapOvr>
  <p:transition advTm="20000">
    <p:dissolv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Walter Rice &amp; Pete Virts showing off new Fire Truck</a:t>
            </a:r>
            <a:endParaRPr lang="en-US" dirty="0"/>
          </a:p>
        </p:txBody>
      </p:sp>
      <p:pic>
        <p:nvPicPr>
          <p:cNvPr id="9218" name="Picture 2" descr="C:\Users\Ccity\jim's picture\BVFD Pictures\Walter &amp; Pete.jpg"/>
          <p:cNvPicPr>
            <a:picLocks noGrp="1" noChangeAspect="1" noChangeArrowheads="1"/>
          </p:cNvPicPr>
          <p:nvPr>
            <p:ph idx="1"/>
          </p:nvPr>
        </p:nvPicPr>
        <p:blipFill>
          <a:blip r:embed="rId3" cstate="print"/>
          <a:srcRect/>
          <a:stretch>
            <a:fillRect/>
          </a:stretch>
        </p:blipFill>
        <p:spPr bwMode="auto">
          <a:xfrm>
            <a:off x="609600" y="1524000"/>
            <a:ext cx="7924800" cy="5334000"/>
          </a:xfrm>
          <a:prstGeom prst="rect">
            <a:avLst/>
          </a:prstGeom>
          <a:noFill/>
        </p:spPr>
      </p:pic>
    </p:spTree>
  </p:cSld>
  <p:clrMapOvr>
    <a:masterClrMapping/>
  </p:clrMapOvr>
  <p:transition spd="slow" advTm="20000">
    <p:comb dir="vert"/>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November 3, 1954</a:t>
            </a:r>
            <a:endParaRPr lang="en-US" dirty="0"/>
          </a:p>
        </p:txBody>
      </p:sp>
      <p:sp>
        <p:nvSpPr>
          <p:cNvPr id="3" name="Content Placeholder 2"/>
          <p:cNvSpPr>
            <a:spLocks noGrp="1"/>
          </p:cNvSpPr>
          <p:nvPr>
            <p:ph idx="1"/>
          </p:nvPr>
        </p:nvSpPr>
        <p:spPr/>
        <p:txBody>
          <a:bodyPr>
            <a:normAutofit fontScale="70000" lnSpcReduction="20000"/>
          </a:bodyPr>
          <a:lstStyle/>
          <a:p>
            <a:pPr hangingPunct="0">
              <a:buNone/>
            </a:pPr>
            <a:endParaRPr lang="en-US" b="1" dirty="0" smtClean="0">
              <a:solidFill>
                <a:srgbClr val="FF0000"/>
              </a:solidFill>
            </a:endParaRPr>
          </a:p>
          <a:p>
            <a:pPr hangingPunct="0">
              <a:buNone/>
            </a:pPr>
            <a:r>
              <a:rPr lang="en-US" dirty="0" smtClean="0"/>
              <a:t/>
            </a:r>
            <a:br>
              <a:rPr lang="en-US" dirty="0" smtClean="0"/>
            </a:br>
            <a:r>
              <a:rPr lang="en-US" dirty="0" smtClean="0"/>
              <a:t>Installation of radios in the trucks has now been accomplished. Central Fire and Rescue Communications is established with the central alarm board in Frederick County, Maryland. All fire calls will be dispatched from the Central Alarm in Frederick.</a:t>
            </a:r>
          </a:p>
          <a:p>
            <a:pPr hangingPunct="0">
              <a:buNone/>
            </a:pPr>
            <a:r>
              <a:rPr lang="en-US" dirty="0"/>
              <a:t> </a:t>
            </a:r>
            <a:r>
              <a:rPr lang="en-US" dirty="0" smtClean="0"/>
              <a:t>                                     ******</a:t>
            </a:r>
          </a:p>
          <a:p>
            <a:pPr hangingPunct="0">
              <a:buNone/>
            </a:pPr>
            <a:endParaRPr lang="en-US" dirty="0" smtClean="0"/>
          </a:p>
          <a:p>
            <a:pPr hangingPunct="0">
              <a:buNone/>
            </a:pPr>
            <a:r>
              <a:rPr lang="en-US" b="1" dirty="0" smtClean="0"/>
              <a:t>     President                    H.E.Nicholson </a:t>
            </a:r>
            <a:endParaRPr lang="en-US" dirty="0" smtClean="0"/>
          </a:p>
          <a:p>
            <a:pPr hangingPunct="0">
              <a:buNone/>
            </a:pPr>
            <a:r>
              <a:rPr lang="en-US" b="1" dirty="0" smtClean="0"/>
              <a:t>     Vice President           Paul Tritapoe</a:t>
            </a:r>
            <a:endParaRPr lang="en-US" dirty="0" smtClean="0"/>
          </a:p>
          <a:p>
            <a:pPr hangingPunct="0">
              <a:buNone/>
            </a:pPr>
            <a:r>
              <a:rPr lang="en-US" b="1" dirty="0" smtClean="0"/>
              <a:t>     Financial Secretary   Charles R Virts</a:t>
            </a:r>
            <a:endParaRPr lang="en-US" dirty="0" smtClean="0"/>
          </a:p>
          <a:p>
            <a:pPr hangingPunct="0">
              <a:buNone/>
            </a:pPr>
            <a:r>
              <a:rPr lang="en-US" b="1" dirty="0" smtClean="0"/>
              <a:t>     Secretary                     Roy Lee George</a:t>
            </a:r>
            <a:endParaRPr lang="en-US" dirty="0" smtClean="0"/>
          </a:p>
          <a:p>
            <a:pPr hangingPunct="0">
              <a:buNone/>
            </a:pPr>
            <a:r>
              <a:rPr lang="en-US" b="1" dirty="0" smtClean="0"/>
              <a:t>     Treasurer                    Floyd Strickler</a:t>
            </a:r>
            <a:endParaRPr lang="en-US" dirty="0" smtClean="0"/>
          </a:p>
          <a:p>
            <a:pPr hangingPunct="0">
              <a:buNone/>
            </a:pPr>
            <a:r>
              <a:rPr lang="en-US" b="1" dirty="0" smtClean="0"/>
              <a:t>     Chief 5                         H.E. Sonny Cannon </a:t>
            </a:r>
            <a:endParaRPr lang="en-US" dirty="0" smtClean="0"/>
          </a:p>
          <a:p>
            <a:endParaRPr lang="en-US" dirty="0"/>
          </a:p>
        </p:txBody>
      </p:sp>
    </p:spTree>
  </p:cSld>
  <p:clrMapOvr>
    <a:masterClrMapping/>
  </p:clrMapOvr>
  <p:transition spd="med" advTm="15000">
    <p:dissolv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Charlie </a:t>
            </a:r>
            <a:r>
              <a:rPr lang="en-US" dirty="0" err="1" smtClean="0"/>
              <a:t>Smith,Sonny</a:t>
            </a:r>
            <a:r>
              <a:rPr lang="en-US" dirty="0" smtClean="0"/>
              <a:t>, Mayor Cummings, Ed Shipley as Santa, Walter about 1955 ?</a:t>
            </a:r>
            <a:endParaRPr lang="en-US" dirty="0"/>
          </a:p>
        </p:txBody>
      </p:sp>
      <p:pic>
        <p:nvPicPr>
          <p:cNvPr id="1026" name="Picture 2" descr="K:\BVFD Pictures\Santa and Mayor Cummings.jpg"/>
          <p:cNvPicPr>
            <a:picLocks noGrp="1" noChangeAspect="1" noChangeArrowheads="1"/>
          </p:cNvPicPr>
          <p:nvPr>
            <p:ph idx="1"/>
          </p:nvPr>
        </p:nvPicPr>
        <p:blipFill>
          <a:blip r:embed="rId3" cstate="print"/>
          <a:srcRect/>
          <a:stretch>
            <a:fillRect/>
          </a:stretch>
        </p:blipFill>
        <p:spPr bwMode="auto">
          <a:xfrm>
            <a:off x="1143000" y="1676400"/>
            <a:ext cx="7010400" cy="5181600"/>
          </a:xfrm>
          <a:prstGeom prst="rect">
            <a:avLst/>
          </a:prstGeom>
          <a:noFill/>
        </p:spPr>
      </p:pic>
    </p:spTree>
  </p:cSld>
  <p:clrMapOvr>
    <a:masterClrMapping/>
  </p:clrMapOvr>
  <p:transition advTm="15000"/>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smtClean="0"/>
              <a:t>1955</a:t>
            </a:r>
            <a:endParaRPr lang="en-US" dirty="0"/>
          </a:p>
        </p:txBody>
      </p:sp>
      <p:sp>
        <p:nvSpPr>
          <p:cNvPr id="3" name="Content Placeholder 2"/>
          <p:cNvSpPr>
            <a:spLocks noGrp="1"/>
          </p:cNvSpPr>
          <p:nvPr>
            <p:ph idx="1"/>
          </p:nvPr>
        </p:nvSpPr>
        <p:spPr>
          <a:xfrm>
            <a:off x="457200" y="1066800"/>
            <a:ext cx="8229600" cy="5242560"/>
          </a:xfrm>
        </p:spPr>
        <p:txBody>
          <a:bodyPr>
            <a:normAutofit fontScale="70000" lnSpcReduction="20000"/>
          </a:bodyPr>
          <a:lstStyle/>
          <a:p>
            <a:pPr hangingPunct="0">
              <a:buNone/>
            </a:pPr>
            <a:endParaRPr lang="en-US" b="1" dirty="0" smtClean="0">
              <a:solidFill>
                <a:srgbClr val="FF0000"/>
              </a:solidFill>
            </a:endParaRPr>
          </a:p>
          <a:p>
            <a:pPr hangingPunct="0"/>
            <a:endParaRPr lang="en-US" dirty="0" smtClean="0">
              <a:solidFill>
                <a:srgbClr val="FF0000"/>
              </a:solidFill>
            </a:endParaRPr>
          </a:p>
          <a:p>
            <a:pPr hangingPunct="0">
              <a:buNone/>
            </a:pPr>
            <a:r>
              <a:rPr lang="en-US" dirty="0" smtClean="0"/>
              <a:t>       This year a new bridge is being built to linking Brunswick with the state of Virginia; this will make it possible for the fire company to respond to Virginia without a wait for the B&amp;O Railroad trains passing. The new bridge will pass over Potomac Street and the B&amp;O Railroad.</a:t>
            </a:r>
          </a:p>
          <a:p>
            <a:pPr hangingPunct="0">
              <a:buNone/>
            </a:pPr>
            <a:r>
              <a:rPr lang="en-US" dirty="0"/>
              <a:t> </a:t>
            </a:r>
            <a:r>
              <a:rPr lang="en-US" dirty="0" smtClean="0"/>
              <a:t>                                           **********</a:t>
            </a:r>
          </a:p>
          <a:p>
            <a:pPr hangingPunct="0">
              <a:buNone/>
            </a:pPr>
            <a:r>
              <a:rPr lang="en-US" dirty="0" smtClean="0"/>
              <a:t>       A letter is read from James Main pertaining to organizing a rescue squad the letter was tabled until later when Mr. Main could explain in more detail.</a:t>
            </a:r>
          </a:p>
          <a:p>
            <a:pPr hangingPunct="0">
              <a:buNone/>
            </a:pPr>
            <a:r>
              <a:rPr lang="en-US" dirty="0"/>
              <a:t> </a:t>
            </a:r>
            <a:r>
              <a:rPr lang="en-US" dirty="0" smtClean="0"/>
              <a:t>                                          ****** </a:t>
            </a:r>
          </a:p>
          <a:p>
            <a:pPr hangingPunct="0">
              <a:buNone/>
            </a:pPr>
            <a:r>
              <a:rPr lang="en-US" b="1" dirty="0" smtClean="0"/>
              <a:t>       President                    H.E.Nicholson </a:t>
            </a:r>
            <a:endParaRPr lang="en-US" dirty="0" smtClean="0"/>
          </a:p>
          <a:p>
            <a:pPr hangingPunct="0">
              <a:buNone/>
            </a:pPr>
            <a:r>
              <a:rPr lang="en-US" b="1" dirty="0" smtClean="0"/>
              <a:t>       Vice President           Paul Tritapoe</a:t>
            </a:r>
            <a:endParaRPr lang="en-US" dirty="0" smtClean="0"/>
          </a:p>
          <a:p>
            <a:pPr hangingPunct="0">
              <a:buNone/>
            </a:pPr>
            <a:r>
              <a:rPr lang="en-US" b="1" dirty="0" smtClean="0"/>
              <a:t>       Financial Secretary   Richard Snoots</a:t>
            </a:r>
            <a:endParaRPr lang="en-US" dirty="0" smtClean="0"/>
          </a:p>
          <a:p>
            <a:pPr hangingPunct="0">
              <a:buNone/>
            </a:pPr>
            <a:r>
              <a:rPr lang="en-US" b="1" dirty="0" smtClean="0"/>
              <a:t>       Secretary                    Charles Virts</a:t>
            </a:r>
            <a:endParaRPr lang="en-US" dirty="0" smtClean="0"/>
          </a:p>
          <a:p>
            <a:pPr hangingPunct="0">
              <a:buNone/>
            </a:pPr>
            <a:r>
              <a:rPr lang="en-US" b="1" dirty="0" smtClean="0"/>
              <a:t>       Treasurer                    Floyd Strickler</a:t>
            </a:r>
            <a:endParaRPr lang="en-US" dirty="0" smtClean="0"/>
          </a:p>
          <a:p>
            <a:pPr hangingPunct="0">
              <a:buNone/>
            </a:pPr>
            <a:r>
              <a:rPr lang="en-US" b="1" dirty="0" smtClean="0"/>
              <a:t>       Chief   5                      H.E. Sonny Cannon </a:t>
            </a:r>
            <a:endParaRPr lang="en-US" dirty="0" smtClean="0"/>
          </a:p>
          <a:p>
            <a:pPr hangingPunct="0"/>
            <a:endParaRPr lang="en-US" dirty="0" smtClean="0"/>
          </a:p>
          <a:p>
            <a:endParaRPr lang="en-US" dirty="0"/>
          </a:p>
        </p:txBody>
      </p:sp>
    </p:spTree>
  </p:cSld>
  <p:clrMapOvr>
    <a:masterClrMapping/>
  </p:clrMapOvr>
  <p:transition advTm="15000">
    <p:dissolv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1956</a:t>
            </a:r>
            <a:endParaRPr lang="en-US" dirty="0"/>
          </a:p>
        </p:txBody>
      </p:sp>
      <p:sp>
        <p:nvSpPr>
          <p:cNvPr id="3" name="Content Placeholder 2"/>
          <p:cNvSpPr>
            <a:spLocks noGrp="1"/>
          </p:cNvSpPr>
          <p:nvPr>
            <p:ph idx="1"/>
          </p:nvPr>
        </p:nvSpPr>
        <p:spPr/>
        <p:txBody>
          <a:bodyPr>
            <a:normAutofit fontScale="85000" lnSpcReduction="20000"/>
          </a:bodyPr>
          <a:lstStyle/>
          <a:p>
            <a:pPr hangingPunct="0">
              <a:buNone/>
            </a:pPr>
            <a:endParaRPr lang="en-US" dirty="0" smtClean="0">
              <a:solidFill>
                <a:srgbClr val="FF0000"/>
              </a:solidFill>
            </a:endParaRPr>
          </a:p>
          <a:p>
            <a:pPr hangingPunct="0">
              <a:buNone/>
            </a:pPr>
            <a:endParaRPr lang="en-US" dirty="0" smtClean="0"/>
          </a:p>
          <a:p>
            <a:pPr hangingPunct="0">
              <a:buNone/>
            </a:pPr>
            <a:r>
              <a:rPr lang="en-US" b="1" dirty="0" smtClean="0"/>
              <a:t>President                      H.E.Nicholson </a:t>
            </a:r>
            <a:endParaRPr lang="en-US" dirty="0" smtClean="0"/>
          </a:p>
          <a:p>
            <a:pPr hangingPunct="0">
              <a:buNone/>
            </a:pPr>
            <a:r>
              <a:rPr lang="en-US" b="1" dirty="0" smtClean="0"/>
              <a:t>Vice President             Paul Tritapoe</a:t>
            </a:r>
            <a:endParaRPr lang="en-US" dirty="0" smtClean="0"/>
          </a:p>
          <a:p>
            <a:pPr hangingPunct="0">
              <a:buNone/>
            </a:pPr>
            <a:r>
              <a:rPr lang="en-US" b="1" dirty="0" smtClean="0"/>
              <a:t>Financial Secretary     Russell McMurry</a:t>
            </a:r>
            <a:endParaRPr lang="en-US" dirty="0" smtClean="0"/>
          </a:p>
          <a:p>
            <a:pPr hangingPunct="0">
              <a:buNone/>
            </a:pPr>
            <a:r>
              <a:rPr lang="en-US" b="1" dirty="0" smtClean="0"/>
              <a:t>Secretary                       Lyman Crawford/ Charles Virts</a:t>
            </a:r>
            <a:endParaRPr lang="en-US" dirty="0" smtClean="0"/>
          </a:p>
          <a:p>
            <a:pPr hangingPunct="0">
              <a:buNone/>
            </a:pPr>
            <a:r>
              <a:rPr lang="en-US" b="1" dirty="0" smtClean="0"/>
              <a:t>Treasurer                      Floyd Strickler</a:t>
            </a:r>
            <a:endParaRPr lang="en-US" dirty="0" smtClean="0"/>
          </a:p>
          <a:p>
            <a:pPr hangingPunct="0">
              <a:buNone/>
            </a:pPr>
            <a:r>
              <a:rPr lang="en-US" b="1" dirty="0" smtClean="0"/>
              <a:t>Chief   5                         H.E. Sonny Cannon </a:t>
            </a:r>
          </a:p>
          <a:p>
            <a:pPr hangingPunct="0">
              <a:buNone/>
            </a:pPr>
            <a:r>
              <a:rPr lang="en-US" b="1" dirty="0"/>
              <a:t> </a:t>
            </a:r>
            <a:r>
              <a:rPr lang="en-US" b="1" dirty="0" smtClean="0"/>
              <a:t>                                   ******</a:t>
            </a:r>
            <a:endParaRPr lang="en-US" dirty="0" smtClean="0"/>
          </a:p>
          <a:p>
            <a:pPr hangingPunct="0">
              <a:buNone/>
            </a:pPr>
            <a:r>
              <a:rPr lang="en-US" dirty="0" smtClean="0"/>
              <a:t> </a:t>
            </a:r>
          </a:p>
          <a:p>
            <a:pPr hangingPunct="0">
              <a:buNone/>
            </a:pPr>
            <a:r>
              <a:rPr lang="en-US" b="1" dirty="0" smtClean="0">
                <a:solidFill>
                  <a:schemeClr val="bg1"/>
                </a:solidFill>
              </a:rPr>
              <a:t>      June 6</a:t>
            </a:r>
            <a:r>
              <a:rPr lang="en-US" b="1" baseline="30000" dirty="0" smtClean="0">
                <a:solidFill>
                  <a:schemeClr val="bg1"/>
                </a:solidFill>
              </a:rPr>
              <a:t>th</a:t>
            </a:r>
            <a:r>
              <a:rPr lang="en-US" b="1" dirty="0" smtClean="0">
                <a:solidFill>
                  <a:schemeClr val="bg1"/>
                </a:solidFill>
              </a:rPr>
              <a:t> 1956 check made to Litten Chevrolet for the purchase of a new Chevy Four Door Cab Fire Truck.</a:t>
            </a:r>
            <a:r>
              <a:rPr lang="en-US" dirty="0" smtClean="0">
                <a:solidFill>
                  <a:schemeClr val="bg1"/>
                </a:solidFill>
              </a:rPr>
              <a:t> </a:t>
            </a:r>
          </a:p>
          <a:p>
            <a:endParaRPr lang="en-US" dirty="0"/>
          </a:p>
        </p:txBody>
      </p:sp>
    </p:spTree>
  </p:cSld>
  <p:clrMapOvr>
    <a:masterClrMapping/>
  </p:clrMapOvr>
  <p:transition spd="med" advTm="10000">
    <p:wipe dir="d"/>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smtClean="0"/>
              <a:t>February 6, 1957</a:t>
            </a:r>
            <a:endParaRPr lang="en-US" dirty="0"/>
          </a:p>
        </p:txBody>
      </p:sp>
      <p:sp>
        <p:nvSpPr>
          <p:cNvPr id="3" name="Content Placeholder 2"/>
          <p:cNvSpPr>
            <a:spLocks noGrp="1"/>
          </p:cNvSpPr>
          <p:nvPr>
            <p:ph idx="1"/>
          </p:nvPr>
        </p:nvSpPr>
        <p:spPr>
          <a:xfrm>
            <a:off x="457200" y="1219200"/>
            <a:ext cx="8229600" cy="5410200"/>
          </a:xfrm>
        </p:spPr>
        <p:txBody>
          <a:bodyPr>
            <a:normAutofit fontScale="62500" lnSpcReduction="20000"/>
          </a:bodyPr>
          <a:lstStyle/>
          <a:p>
            <a:pPr hangingPunct="0">
              <a:buNone/>
            </a:pPr>
            <a:endParaRPr lang="en-US" dirty="0" smtClean="0">
              <a:solidFill>
                <a:srgbClr val="FF0000"/>
              </a:solidFill>
            </a:endParaRPr>
          </a:p>
          <a:p>
            <a:pPr hangingPunct="0">
              <a:buNone/>
            </a:pPr>
            <a:r>
              <a:rPr lang="en-US" dirty="0" smtClean="0"/>
              <a:t> </a:t>
            </a:r>
          </a:p>
          <a:p>
            <a:pPr>
              <a:buNone/>
            </a:pPr>
            <a:r>
              <a:rPr lang="en-US" dirty="0" smtClean="0"/>
              <a:t>       New Chevrolet pumper engine is put in to service. This pumper was purchased with funds received from fundraisers that included shows and dances provided by </a:t>
            </a:r>
            <a:r>
              <a:rPr lang="en-US" b="1" dirty="0" smtClean="0"/>
              <a:t>JIMMY DEAN, and The Texas Wildcats along with PATSY CLINE, ROY CLARK, BUCK RINE,BILLY GRAMMER, SMITTY ERWIN, GEORGE HAMILTON 4th </a:t>
            </a:r>
            <a:r>
              <a:rPr lang="en-US" dirty="0" smtClean="0"/>
              <a:t>and many more well known country and western stars</a:t>
            </a:r>
          </a:p>
          <a:p>
            <a:pPr>
              <a:buNone/>
            </a:pPr>
            <a:r>
              <a:rPr lang="en-US" dirty="0" smtClean="0"/>
              <a:t> </a:t>
            </a:r>
          </a:p>
          <a:p>
            <a:pPr>
              <a:buNone/>
            </a:pPr>
            <a:r>
              <a:rPr lang="en-US" dirty="0" smtClean="0"/>
              <a:t>                                    Jimmy Dean and The Texas Wildcats    </a:t>
            </a:r>
          </a:p>
          <a:p>
            <a:pPr>
              <a:buNone/>
            </a:pPr>
            <a:r>
              <a:rPr lang="en-US" dirty="0" smtClean="0"/>
              <a:t>      </a:t>
            </a:r>
          </a:p>
          <a:p>
            <a:pPr>
              <a:buNone/>
            </a:pPr>
            <a:r>
              <a:rPr lang="en-US" dirty="0" smtClean="0"/>
              <a:t> </a:t>
            </a:r>
          </a:p>
          <a:p>
            <a:pPr>
              <a:buNone/>
            </a:pPr>
            <a:r>
              <a:rPr lang="en-US" dirty="0" smtClean="0"/>
              <a:t>             </a:t>
            </a:r>
          </a:p>
          <a:p>
            <a:pPr>
              <a:buNone/>
            </a:pPr>
            <a:r>
              <a:rPr lang="en-US" dirty="0" smtClean="0"/>
              <a:t>                                                     </a:t>
            </a:r>
          </a:p>
          <a:p>
            <a:endParaRPr lang="en-US" dirty="0" smtClean="0"/>
          </a:p>
          <a:p>
            <a:pPr>
              <a:buNone/>
            </a:pPr>
            <a:r>
              <a:rPr lang="en-US" dirty="0" smtClean="0"/>
              <a:t>                Roy Clark                                                                       Patsy Cline</a:t>
            </a:r>
          </a:p>
          <a:p>
            <a:pPr>
              <a:buNone/>
            </a:pPr>
            <a:r>
              <a:rPr lang="en-US" dirty="0" smtClean="0"/>
              <a:t> </a:t>
            </a:r>
          </a:p>
          <a:p>
            <a:pPr>
              <a:buNone/>
            </a:pPr>
            <a:r>
              <a:rPr lang="en-US" dirty="0" smtClean="0"/>
              <a:t> </a:t>
            </a:r>
            <a:endParaRPr lang="en-US" dirty="0"/>
          </a:p>
        </p:txBody>
      </p:sp>
      <p:pic>
        <p:nvPicPr>
          <p:cNvPr id="4" name="myphoto" descr="http://sphotos.ak.fbcdn.net/hphotos-ak-snc3/hs485.snc3/26518_363995735207_307806060207_3688910_1639575_n.jpg"/>
          <p:cNvPicPr/>
          <p:nvPr/>
        </p:nvPicPr>
        <p:blipFill>
          <a:blip r:embed="rId3" cstate="print"/>
          <a:srcRect/>
          <a:stretch>
            <a:fillRect/>
          </a:stretch>
        </p:blipFill>
        <p:spPr bwMode="auto">
          <a:xfrm>
            <a:off x="2819401" y="3657600"/>
            <a:ext cx="3276600" cy="2400300"/>
          </a:xfrm>
          <a:prstGeom prst="rect">
            <a:avLst/>
          </a:prstGeom>
          <a:noFill/>
          <a:ln w="9525">
            <a:noFill/>
            <a:miter lim="800000"/>
            <a:headEnd/>
            <a:tailEnd/>
          </a:ln>
        </p:spPr>
      </p:pic>
      <p:pic>
        <p:nvPicPr>
          <p:cNvPr id="5" name="Picture 4" descr="http://www.patsycline.com/images/patsy.jpg"/>
          <p:cNvPicPr/>
          <p:nvPr/>
        </p:nvPicPr>
        <p:blipFill>
          <a:blip r:embed="rId4" cstate="print"/>
          <a:srcRect/>
          <a:stretch>
            <a:fillRect/>
          </a:stretch>
        </p:blipFill>
        <p:spPr bwMode="auto">
          <a:xfrm rot="774467">
            <a:off x="6983771" y="3778439"/>
            <a:ext cx="1224959" cy="1264626"/>
          </a:xfrm>
          <a:prstGeom prst="rect">
            <a:avLst/>
          </a:prstGeom>
          <a:noFill/>
          <a:ln w="9525">
            <a:noFill/>
            <a:miter lim="800000"/>
            <a:headEnd/>
            <a:tailEnd/>
          </a:ln>
        </p:spPr>
      </p:pic>
      <p:pic>
        <p:nvPicPr>
          <p:cNvPr id="6" name="artist_image" descr="http://s0.ilike.com/image/artist/Roy+Clark-100x100.jpg"/>
          <p:cNvPicPr/>
          <p:nvPr/>
        </p:nvPicPr>
        <p:blipFill>
          <a:blip r:embed="rId5" cstate="print"/>
          <a:srcRect/>
          <a:stretch>
            <a:fillRect/>
          </a:stretch>
        </p:blipFill>
        <p:spPr bwMode="auto">
          <a:xfrm rot="20890946">
            <a:off x="1108522" y="3775523"/>
            <a:ext cx="1284549" cy="1284549"/>
          </a:xfrm>
          <a:prstGeom prst="rect">
            <a:avLst/>
          </a:prstGeom>
          <a:noFill/>
          <a:ln w="9525">
            <a:noFill/>
            <a:miter lim="800000"/>
            <a:headEnd/>
            <a:tailEnd/>
          </a:ln>
        </p:spPr>
      </p:pic>
    </p:spTree>
  </p:cSld>
  <p:clrMapOvr>
    <a:masterClrMapping/>
  </p:clrMapOvr>
  <p:transition spd="slow" advTm="20000">
    <p:comb dir="vert"/>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Brunswick’s New 1956 Fire Truck</a:t>
            </a:r>
            <a:br>
              <a:rPr lang="en-US" sz="3200" dirty="0" smtClean="0"/>
            </a:br>
            <a:r>
              <a:rPr lang="en-US" sz="3200" dirty="0" smtClean="0"/>
              <a:t>Put in service Feb 6</a:t>
            </a:r>
            <a:r>
              <a:rPr lang="en-US" sz="3200" baseline="30000" dirty="0" smtClean="0"/>
              <a:t>th</a:t>
            </a:r>
            <a:r>
              <a:rPr lang="en-US" sz="3200" dirty="0" smtClean="0"/>
              <a:t> 1957</a:t>
            </a:r>
            <a:endParaRPr lang="en-US" sz="3200" dirty="0"/>
          </a:p>
        </p:txBody>
      </p:sp>
      <p:pic>
        <p:nvPicPr>
          <p:cNvPr id="1026" name="Picture 2" descr="K:\1956 Chev.jpg"/>
          <p:cNvPicPr>
            <a:picLocks noGrp="1" noChangeAspect="1" noChangeArrowheads="1"/>
          </p:cNvPicPr>
          <p:nvPr>
            <p:ph idx="1"/>
          </p:nvPr>
        </p:nvPicPr>
        <p:blipFill>
          <a:blip r:embed="rId2" cstate="print"/>
          <a:srcRect/>
          <a:stretch>
            <a:fillRect/>
          </a:stretch>
        </p:blipFill>
        <p:spPr bwMode="auto">
          <a:xfrm>
            <a:off x="1008793" y="1600200"/>
            <a:ext cx="7068407" cy="4670198"/>
          </a:xfrm>
          <a:prstGeom prst="rect">
            <a:avLst/>
          </a:prstGeom>
          <a:noFill/>
        </p:spPr>
      </p:pic>
    </p:spTree>
  </p:cSld>
  <p:clrMapOvr>
    <a:masterClrMapping/>
  </p:clrMapOvr>
  <p:transition spd="med" advTm="10000">
    <p:circl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smtClean="0"/>
              <a:t> Member on the way to Ocean City convention showing off new Chevy Fire Truck. 1957</a:t>
            </a:r>
            <a:endParaRPr lang="en-US" sz="2800"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40992" y="1600200"/>
            <a:ext cx="6464808" cy="4648200"/>
          </a:xfrm>
        </p:spPr>
      </p:pic>
    </p:spTree>
    <p:extLst>
      <p:ext uri="{BB962C8B-B14F-4D97-AF65-F5344CB8AC3E}">
        <p14:creationId xmlns:p14="http://schemas.microsoft.com/office/powerpoint/2010/main" val="168084022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90600"/>
          </a:xfrm>
        </p:spPr>
        <p:txBody>
          <a:bodyPr/>
          <a:lstStyle/>
          <a:p>
            <a:r>
              <a:rPr lang="en-US" dirty="0" smtClean="0"/>
              <a:t>May 1958</a:t>
            </a:r>
            <a:endParaRPr lang="en-US" dirty="0"/>
          </a:p>
        </p:txBody>
      </p:sp>
      <p:sp>
        <p:nvSpPr>
          <p:cNvPr id="3" name="Content Placeholder 2"/>
          <p:cNvSpPr>
            <a:spLocks noGrp="1"/>
          </p:cNvSpPr>
          <p:nvPr>
            <p:ph idx="1"/>
          </p:nvPr>
        </p:nvSpPr>
        <p:spPr>
          <a:xfrm>
            <a:off x="457200" y="1219200"/>
            <a:ext cx="8229600" cy="5410200"/>
          </a:xfrm>
        </p:spPr>
        <p:txBody>
          <a:bodyPr>
            <a:normAutofit fontScale="92500" lnSpcReduction="20000"/>
          </a:bodyPr>
          <a:lstStyle/>
          <a:p>
            <a:pPr hangingPunct="0">
              <a:buNone/>
            </a:pPr>
            <a:endParaRPr lang="en-US" sz="4400" dirty="0" smtClean="0">
              <a:solidFill>
                <a:srgbClr val="FF0000"/>
              </a:solidFill>
            </a:endParaRPr>
          </a:p>
          <a:p>
            <a:pPr hangingPunct="0">
              <a:buNone/>
            </a:pPr>
            <a:r>
              <a:rPr lang="en-US" b="1" dirty="0" smtClean="0"/>
              <a:t>     </a:t>
            </a:r>
            <a:r>
              <a:rPr lang="en-US" b="1" dirty="0" smtClean="0">
                <a:solidFill>
                  <a:srgbClr val="FFFF00"/>
                </a:solidFill>
              </a:rPr>
              <a:t>May 20</a:t>
            </a:r>
            <a:r>
              <a:rPr lang="en-US" b="1" baseline="30000" dirty="0" smtClean="0">
                <a:solidFill>
                  <a:srgbClr val="FFFF00"/>
                </a:solidFill>
              </a:rPr>
              <a:t>th</a:t>
            </a:r>
            <a:r>
              <a:rPr lang="en-US" b="1" dirty="0" smtClean="0">
                <a:solidFill>
                  <a:srgbClr val="FFFF00"/>
                </a:solidFill>
              </a:rPr>
              <a:t> of this year Capital Airlines and U.S. Military airplanes hit in mid air and crash on the O.C. Smith farm off Point of Rocks road near Brunswick, Maryland. Four crew, seven occupants perished. Brunswick Volunteer Fire Company responded.</a:t>
            </a:r>
          </a:p>
          <a:p>
            <a:pPr hangingPunct="0">
              <a:buNone/>
            </a:pPr>
            <a:r>
              <a:rPr lang="en-US" b="1" dirty="0">
                <a:solidFill>
                  <a:srgbClr val="FFFF00"/>
                </a:solidFill>
              </a:rPr>
              <a:t> </a:t>
            </a:r>
            <a:r>
              <a:rPr lang="en-US" b="1" dirty="0" smtClean="0">
                <a:solidFill>
                  <a:srgbClr val="FFFF00"/>
                </a:solidFill>
              </a:rPr>
              <a:t>                                        *****</a:t>
            </a:r>
            <a:r>
              <a:rPr lang="en-US" b="1" dirty="0" smtClean="0"/>
              <a:t>    </a:t>
            </a:r>
            <a:endParaRPr lang="en-US" dirty="0" smtClean="0"/>
          </a:p>
          <a:p>
            <a:pPr hangingPunct="0">
              <a:buNone/>
            </a:pPr>
            <a:r>
              <a:rPr lang="en-US" dirty="0" smtClean="0"/>
              <a:t>     Milt Grant and his sock hop come to the fire company for the first dance this year.</a:t>
            </a:r>
          </a:p>
          <a:p>
            <a:pPr hangingPunct="0">
              <a:buNone/>
            </a:pPr>
            <a:r>
              <a:rPr lang="en-US" dirty="0"/>
              <a:t> </a:t>
            </a:r>
            <a:r>
              <a:rPr lang="en-US" dirty="0" smtClean="0"/>
              <a:t>                                        ******</a:t>
            </a:r>
          </a:p>
          <a:p>
            <a:pPr hangingPunct="0">
              <a:buNone/>
            </a:pPr>
            <a:r>
              <a:rPr lang="en-US" dirty="0" smtClean="0"/>
              <a:t>     Brunswick sells 1936 Ford fire truck to Pleasant Valley Fire Company.</a:t>
            </a:r>
          </a:p>
          <a:p>
            <a:pPr hangingPunct="0">
              <a:buNone/>
            </a:pPr>
            <a:r>
              <a:rPr lang="en-US" dirty="0" smtClean="0"/>
              <a:t> </a:t>
            </a:r>
          </a:p>
          <a:p>
            <a:endParaRPr lang="en-US" dirty="0"/>
          </a:p>
        </p:txBody>
      </p:sp>
    </p:spTree>
  </p:cSld>
  <p:clrMapOvr>
    <a:masterClrMapping/>
  </p:clrMapOvr>
  <p:transition spd="med" advTm="25000">
    <p:wedg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smtClean="0"/>
              <a:t>Restored Hose Reel that served Brunswick until motorized engines came to Brunswick</a:t>
            </a:r>
            <a:br>
              <a:rPr lang="en-US" sz="2800" dirty="0" smtClean="0"/>
            </a:br>
            <a:r>
              <a:rPr lang="en-US" sz="2800" dirty="0" smtClean="0"/>
              <a:t>Restored By </a:t>
            </a:r>
            <a:r>
              <a:rPr lang="en-US" sz="2800" dirty="0" smtClean="0">
                <a:solidFill>
                  <a:schemeClr val="bg1"/>
                </a:solidFill>
              </a:rPr>
              <a:t>Clarence Webber </a:t>
            </a:r>
            <a:r>
              <a:rPr lang="en-US" sz="2800" dirty="0" smtClean="0"/>
              <a:t>a member of the Company</a:t>
            </a:r>
            <a:endParaRPr lang="en-US" sz="2800" dirty="0"/>
          </a:p>
        </p:txBody>
      </p:sp>
      <p:pic>
        <p:nvPicPr>
          <p:cNvPr id="2050" name="Picture 2" descr="C:\Users\Ccity\jim's picture\2010-08-18-1428-06.jpg"/>
          <p:cNvPicPr>
            <a:picLocks noGrp="1" noChangeAspect="1" noChangeArrowheads="1"/>
          </p:cNvPicPr>
          <p:nvPr>
            <p:ph idx="1"/>
          </p:nvPr>
        </p:nvPicPr>
        <p:blipFill>
          <a:blip r:embed="rId2" cstate="print"/>
          <a:srcRect/>
          <a:stretch>
            <a:fillRect/>
          </a:stretch>
        </p:blipFill>
        <p:spPr bwMode="auto">
          <a:xfrm>
            <a:off x="685800" y="1600200"/>
            <a:ext cx="8001000" cy="4724400"/>
          </a:xfrm>
          <a:prstGeom prst="rect">
            <a:avLst/>
          </a:prstGeom>
          <a:noFill/>
        </p:spPr>
      </p:pic>
    </p:spTree>
  </p:cSld>
  <p:clrMapOvr>
    <a:masterClrMapping/>
  </p:clrMapOvr>
  <p:transition spd="slow" advTm="10000">
    <p:dissolv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May 20</a:t>
            </a:r>
            <a:r>
              <a:rPr lang="en-US" baseline="30000" dirty="0" smtClean="0"/>
              <a:t>th</a:t>
            </a:r>
            <a:r>
              <a:rPr lang="en-US" dirty="0" smtClean="0"/>
              <a:t> 1958 tail section of Capital Airline mid air collision</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00200"/>
            <a:ext cx="9144000" cy="5029200"/>
          </a:xfrm>
          <a:prstGeom prst="rect">
            <a:avLst/>
          </a:prstGeom>
        </p:spPr>
      </p:pic>
    </p:spTree>
    <p:extLst>
      <p:ext uri="{BB962C8B-B14F-4D97-AF65-F5344CB8AC3E}">
        <p14:creationId xmlns:p14="http://schemas.microsoft.com/office/powerpoint/2010/main" val="139046599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Nose section of the Capital Airliner</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1828799"/>
            <a:ext cx="6248399" cy="4922339"/>
          </a:xfrm>
          <a:prstGeom prst="rect">
            <a:avLst/>
          </a:prstGeom>
        </p:spPr>
      </p:pic>
    </p:spTree>
    <p:extLst>
      <p:ext uri="{BB962C8B-B14F-4D97-AF65-F5344CB8AC3E}">
        <p14:creationId xmlns:p14="http://schemas.microsoft.com/office/powerpoint/2010/main" val="52216179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Officers 1958</a:t>
            </a:r>
            <a:endParaRPr lang="en-US" dirty="0"/>
          </a:p>
        </p:txBody>
      </p:sp>
      <p:sp>
        <p:nvSpPr>
          <p:cNvPr id="3" name="Content Placeholder 2"/>
          <p:cNvSpPr>
            <a:spLocks noGrp="1"/>
          </p:cNvSpPr>
          <p:nvPr>
            <p:ph idx="1"/>
          </p:nvPr>
        </p:nvSpPr>
        <p:spPr/>
        <p:txBody>
          <a:bodyPr/>
          <a:lstStyle/>
          <a:p>
            <a:pPr hangingPunct="0">
              <a:buNone/>
            </a:pPr>
            <a:r>
              <a:rPr lang="en-US" b="1" dirty="0"/>
              <a:t> President                    Paul </a:t>
            </a:r>
            <a:r>
              <a:rPr lang="en-US" b="1" dirty="0" err="1"/>
              <a:t>Tritapoe</a:t>
            </a:r>
            <a:r>
              <a:rPr lang="en-US" b="1" dirty="0"/>
              <a:t>              </a:t>
            </a:r>
            <a:endParaRPr lang="en-US" dirty="0"/>
          </a:p>
          <a:p>
            <a:pPr hangingPunct="0">
              <a:buNone/>
            </a:pPr>
            <a:r>
              <a:rPr lang="en-US" b="1" dirty="0" smtClean="0"/>
              <a:t> </a:t>
            </a:r>
            <a:r>
              <a:rPr lang="en-US" b="1" dirty="0"/>
              <a:t>Vice President           Floyd </a:t>
            </a:r>
            <a:r>
              <a:rPr lang="en-US" b="1" dirty="0" err="1"/>
              <a:t>Strickler</a:t>
            </a:r>
            <a:endParaRPr lang="en-US" dirty="0"/>
          </a:p>
          <a:p>
            <a:pPr hangingPunct="0">
              <a:buNone/>
            </a:pPr>
            <a:r>
              <a:rPr lang="en-US" b="1" dirty="0"/>
              <a:t> </a:t>
            </a:r>
            <a:r>
              <a:rPr lang="en-US" b="1" dirty="0" smtClean="0"/>
              <a:t>Financial </a:t>
            </a:r>
            <a:r>
              <a:rPr lang="en-US" b="1" dirty="0"/>
              <a:t>Secretary   Russell </a:t>
            </a:r>
            <a:r>
              <a:rPr lang="en-US" b="1" dirty="0" err="1"/>
              <a:t>McMurry</a:t>
            </a:r>
            <a:endParaRPr lang="en-US" dirty="0"/>
          </a:p>
          <a:p>
            <a:pPr hangingPunct="0">
              <a:buNone/>
            </a:pPr>
            <a:r>
              <a:rPr lang="en-US" b="1" dirty="0"/>
              <a:t> </a:t>
            </a:r>
            <a:r>
              <a:rPr lang="en-US" b="1" dirty="0" smtClean="0"/>
              <a:t>Secretary                     </a:t>
            </a:r>
            <a:r>
              <a:rPr lang="en-US" b="1" dirty="0"/>
              <a:t>Charles </a:t>
            </a:r>
            <a:r>
              <a:rPr lang="en-US" b="1" dirty="0" err="1"/>
              <a:t>Virts</a:t>
            </a:r>
            <a:endParaRPr lang="en-US" dirty="0"/>
          </a:p>
          <a:p>
            <a:pPr hangingPunct="0">
              <a:buNone/>
            </a:pPr>
            <a:r>
              <a:rPr lang="en-US" b="1" dirty="0"/>
              <a:t> </a:t>
            </a:r>
            <a:r>
              <a:rPr lang="en-US" b="1" dirty="0" smtClean="0"/>
              <a:t>Treasure                      </a:t>
            </a:r>
            <a:r>
              <a:rPr lang="en-US" b="1" dirty="0"/>
              <a:t>Clair </a:t>
            </a:r>
            <a:r>
              <a:rPr lang="en-US" b="1" dirty="0" err="1"/>
              <a:t>Ebersole</a:t>
            </a:r>
            <a:endParaRPr lang="en-US" dirty="0"/>
          </a:p>
          <a:p>
            <a:pPr hangingPunct="0">
              <a:buNone/>
            </a:pPr>
            <a:r>
              <a:rPr lang="en-US" b="1" dirty="0"/>
              <a:t> </a:t>
            </a:r>
            <a:r>
              <a:rPr lang="en-US" b="1" dirty="0" smtClean="0"/>
              <a:t>Chief 5                         </a:t>
            </a:r>
            <a:r>
              <a:rPr lang="en-US" b="1" dirty="0"/>
              <a:t>H.E. Sonny Cannon </a:t>
            </a:r>
            <a:endParaRPr lang="en-US" dirty="0"/>
          </a:p>
        </p:txBody>
      </p:sp>
    </p:spTree>
    <p:extLst>
      <p:ext uri="{BB962C8B-B14F-4D97-AF65-F5344CB8AC3E}">
        <p14:creationId xmlns:p14="http://schemas.microsoft.com/office/powerpoint/2010/main" val="27475319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2572"/>
          </a:xfrm>
        </p:spPr>
        <p:txBody>
          <a:bodyPr/>
          <a:lstStyle/>
          <a:p>
            <a:r>
              <a:rPr lang="en-US" dirty="0" smtClean="0"/>
              <a:t>1958 Election of Officers </a:t>
            </a:r>
            <a:endParaRPr lang="en-US" dirty="0"/>
          </a:p>
        </p:txBody>
      </p:sp>
      <p:pic>
        <p:nvPicPr>
          <p:cNvPr id="6146" name="Picture 2" descr="C:\Users\Ccity\jim's picture\BVFD Pictures\Officers of BVFD abt 1958.jpg"/>
          <p:cNvPicPr>
            <a:picLocks noGrp="1" noChangeAspect="1" noChangeArrowheads="1"/>
          </p:cNvPicPr>
          <p:nvPr>
            <p:ph idx="1"/>
          </p:nvPr>
        </p:nvPicPr>
        <p:blipFill>
          <a:blip r:embed="rId2" cstate="print"/>
          <a:srcRect/>
          <a:stretch>
            <a:fillRect/>
          </a:stretch>
        </p:blipFill>
        <p:spPr bwMode="auto">
          <a:xfrm>
            <a:off x="838200" y="1371600"/>
            <a:ext cx="7315200" cy="5334000"/>
          </a:xfrm>
          <a:prstGeom prst="rect">
            <a:avLst/>
          </a:prstGeom>
          <a:noFill/>
        </p:spPr>
      </p:pic>
    </p:spTree>
  </p:cSld>
  <p:clrMapOvr>
    <a:masterClrMapping/>
  </p:clrMapOvr>
  <p:transition advTm="20000"/>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About 1958</a:t>
            </a:r>
            <a:endParaRPr lang="en-US" dirty="0"/>
          </a:p>
        </p:txBody>
      </p:sp>
      <p:pic>
        <p:nvPicPr>
          <p:cNvPr id="6146" name="Picture 2"/>
          <p:cNvPicPr>
            <a:picLocks noGrp="1" noChangeAspect="1" noChangeArrowheads="1"/>
          </p:cNvPicPr>
          <p:nvPr>
            <p:ph idx="1"/>
          </p:nvPr>
        </p:nvPicPr>
        <p:blipFill>
          <a:blip r:embed="rId3" cstate="print"/>
          <a:srcRect/>
          <a:stretch>
            <a:fillRect/>
          </a:stretch>
        </p:blipFill>
        <p:spPr bwMode="auto">
          <a:xfrm>
            <a:off x="838200" y="1219200"/>
            <a:ext cx="7239000" cy="5089525"/>
          </a:xfrm>
          <a:prstGeom prst="rect">
            <a:avLst/>
          </a:prstGeom>
          <a:noFill/>
          <a:ln w="9525">
            <a:noFill/>
            <a:miter lim="800000"/>
            <a:headEnd/>
            <a:tailEnd/>
          </a:ln>
        </p:spPr>
      </p:pic>
    </p:spTree>
  </p:cSld>
  <p:clrMapOvr>
    <a:masterClrMapping/>
  </p:clrMapOvr>
  <p:transition spd="slow" advTm="15000">
    <p:plus/>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1959</a:t>
            </a:r>
            <a:endParaRPr lang="en-US" dirty="0"/>
          </a:p>
        </p:txBody>
      </p:sp>
      <p:sp>
        <p:nvSpPr>
          <p:cNvPr id="3" name="Content Placeholder 2"/>
          <p:cNvSpPr>
            <a:spLocks noGrp="1"/>
          </p:cNvSpPr>
          <p:nvPr>
            <p:ph idx="1"/>
          </p:nvPr>
        </p:nvSpPr>
        <p:spPr>
          <a:xfrm>
            <a:off x="457200" y="1600200"/>
            <a:ext cx="8229600" cy="4876800"/>
          </a:xfrm>
        </p:spPr>
        <p:txBody>
          <a:bodyPr>
            <a:normAutofit fontScale="77500" lnSpcReduction="20000"/>
          </a:bodyPr>
          <a:lstStyle/>
          <a:p>
            <a:pPr hangingPunct="0">
              <a:buNone/>
            </a:pPr>
            <a:endParaRPr lang="en-US" dirty="0" smtClean="0"/>
          </a:p>
          <a:p>
            <a:pPr hangingPunct="0">
              <a:buNone/>
            </a:pPr>
            <a:r>
              <a:rPr lang="en-US" b="1" dirty="0" smtClean="0"/>
              <a:t> </a:t>
            </a:r>
            <a:endParaRPr lang="en-US" dirty="0" smtClean="0"/>
          </a:p>
          <a:p>
            <a:pPr hangingPunct="0">
              <a:buNone/>
            </a:pPr>
            <a:r>
              <a:rPr lang="en-US" dirty="0" smtClean="0"/>
              <a:t>      Walter S. Rice the companies paid driver is in the hospital. Walter has many years of devoted service to the company. Walter started his employment about 1937. Walter is a live in driver.</a:t>
            </a:r>
          </a:p>
          <a:p>
            <a:pPr hangingPunct="0">
              <a:buNone/>
            </a:pPr>
            <a:r>
              <a:rPr lang="en-US" dirty="0" smtClean="0"/>
              <a:t> </a:t>
            </a:r>
          </a:p>
          <a:p>
            <a:pPr hangingPunct="0">
              <a:buNone/>
            </a:pPr>
            <a:r>
              <a:rPr lang="en-US" b="1" dirty="0" smtClean="0"/>
              <a:t>President                  Charles Virts</a:t>
            </a:r>
            <a:endParaRPr lang="en-US" dirty="0" smtClean="0"/>
          </a:p>
          <a:p>
            <a:pPr hangingPunct="0">
              <a:buNone/>
            </a:pPr>
            <a:r>
              <a:rPr lang="en-US" b="1" dirty="0" smtClean="0"/>
              <a:t>Vice President         Floyd Strickler</a:t>
            </a:r>
            <a:endParaRPr lang="en-US" dirty="0" smtClean="0"/>
          </a:p>
          <a:p>
            <a:pPr hangingPunct="0">
              <a:buNone/>
            </a:pPr>
            <a:r>
              <a:rPr lang="en-US" b="1" dirty="0" smtClean="0"/>
              <a:t>Secretary                   Richard Snoots                                 Walter</a:t>
            </a:r>
            <a:endParaRPr lang="en-US" dirty="0" smtClean="0"/>
          </a:p>
          <a:p>
            <a:pPr hangingPunct="0">
              <a:buNone/>
            </a:pPr>
            <a:r>
              <a:rPr lang="en-US" b="1" dirty="0" smtClean="0"/>
              <a:t>Secretary                   Russell McMurry                               Rice </a:t>
            </a:r>
            <a:endParaRPr lang="en-US" dirty="0" smtClean="0"/>
          </a:p>
          <a:p>
            <a:pPr hangingPunct="0">
              <a:buNone/>
            </a:pPr>
            <a:r>
              <a:rPr lang="en-US" b="1" dirty="0" smtClean="0"/>
              <a:t>Treasure                    Frank </a:t>
            </a:r>
            <a:r>
              <a:rPr lang="en-US" b="1" dirty="0" err="1" smtClean="0"/>
              <a:t>Miglio</a:t>
            </a:r>
            <a:endParaRPr lang="en-US" dirty="0" smtClean="0"/>
          </a:p>
          <a:p>
            <a:pPr hangingPunct="0">
              <a:buNone/>
            </a:pPr>
            <a:r>
              <a:rPr lang="en-US" b="1" dirty="0" smtClean="0"/>
              <a:t>Chief  5                      H.E. Sonny Cannon </a:t>
            </a:r>
            <a:endParaRPr lang="en-US" dirty="0" smtClean="0"/>
          </a:p>
          <a:p>
            <a:pPr>
              <a:buNone/>
            </a:pPr>
            <a:r>
              <a:rPr lang="en-US" dirty="0" smtClean="0"/>
              <a:t>                                                                        </a:t>
            </a:r>
            <a:endParaRPr lang="en-US" dirty="0"/>
          </a:p>
        </p:txBody>
      </p:sp>
      <p:pic>
        <p:nvPicPr>
          <p:cNvPr id="2050" name="Picture 2" descr="C:\Users\Ccity\jim's picture\Walter Rice.jpg"/>
          <p:cNvPicPr>
            <a:picLocks noChangeAspect="1" noChangeArrowheads="1"/>
          </p:cNvPicPr>
          <p:nvPr/>
        </p:nvPicPr>
        <p:blipFill>
          <a:blip r:embed="rId2" cstate="print"/>
          <a:srcRect/>
          <a:stretch>
            <a:fillRect/>
          </a:stretch>
        </p:blipFill>
        <p:spPr bwMode="auto">
          <a:xfrm>
            <a:off x="6096000" y="3276600"/>
            <a:ext cx="1269608" cy="3124200"/>
          </a:xfrm>
          <a:prstGeom prst="rect">
            <a:avLst/>
          </a:prstGeom>
          <a:noFill/>
        </p:spPr>
      </p:pic>
    </p:spTree>
  </p:cSld>
  <p:clrMapOvr>
    <a:masterClrMapping/>
  </p:clrMapOvr>
  <p:transition spd="med" advTm="15000">
    <p:wheel spokes="3"/>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Officers 1960</a:t>
            </a:r>
            <a:endParaRPr lang="en-US" dirty="0"/>
          </a:p>
        </p:txBody>
      </p:sp>
      <p:sp>
        <p:nvSpPr>
          <p:cNvPr id="3" name="Content Placeholder 2"/>
          <p:cNvSpPr>
            <a:spLocks noGrp="1"/>
          </p:cNvSpPr>
          <p:nvPr>
            <p:ph idx="1"/>
          </p:nvPr>
        </p:nvSpPr>
        <p:spPr/>
        <p:txBody>
          <a:bodyPr>
            <a:normAutofit fontScale="92500" lnSpcReduction="20000"/>
          </a:bodyPr>
          <a:lstStyle/>
          <a:p>
            <a:pPr hangingPunct="0">
              <a:buNone/>
            </a:pPr>
            <a:endParaRPr lang="en-US" b="1" dirty="0" smtClean="0"/>
          </a:p>
          <a:p>
            <a:pPr hangingPunct="0">
              <a:buNone/>
            </a:pPr>
            <a:r>
              <a:rPr lang="en-US" b="1" dirty="0"/>
              <a:t>President                      Charles </a:t>
            </a:r>
            <a:r>
              <a:rPr lang="en-US" b="1" dirty="0" smtClean="0"/>
              <a:t>S. </a:t>
            </a:r>
            <a:r>
              <a:rPr lang="en-US" b="1" dirty="0" err="1"/>
              <a:t>Virts</a:t>
            </a:r>
            <a:endParaRPr lang="en-US" dirty="0"/>
          </a:p>
          <a:p>
            <a:pPr hangingPunct="0">
              <a:buNone/>
            </a:pPr>
            <a:r>
              <a:rPr lang="en-US" b="1" dirty="0"/>
              <a:t>Vice President             Floyd </a:t>
            </a:r>
            <a:r>
              <a:rPr lang="en-US" b="1" dirty="0" err="1"/>
              <a:t>Strickler</a:t>
            </a:r>
            <a:endParaRPr lang="en-US" dirty="0"/>
          </a:p>
          <a:p>
            <a:pPr hangingPunct="0">
              <a:buNone/>
            </a:pPr>
            <a:r>
              <a:rPr lang="en-US" b="1" dirty="0"/>
              <a:t>Financial Secretary     Richard Snoots</a:t>
            </a:r>
            <a:endParaRPr lang="en-US" dirty="0"/>
          </a:p>
          <a:p>
            <a:pPr hangingPunct="0">
              <a:buNone/>
            </a:pPr>
            <a:r>
              <a:rPr lang="en-US" b="1" dirty="0"/>
              <a:t>Secretary                       Russell </a:t>
            </a:r>
            <a:r>
              <a:rPr lang="en-US" b="1" dirty="0" err="1"/>
              <a:t>McMurry</a:t>
            </a:r>
            <a:endParaRPr lang="en-US" dirty="0"/>
          </a:p>
          <a:p>
            <a:pPr hangingPunct="0">
              <a:buNone/>
            </a:pPr>
            <a:r>
              <a:rPr lang="en-US" b="1" dirty="0"/>
              <a:t>Treasurer                      Frank </a:t>
            </a:r>
            <a:r>
              <a:rPr lang="en-US" b="1" dirty="0" err="1"/>
              <a:t>Miglio</a:t>
            </a:r>
            <a:endParaRPr lang="en-US" dirty="0"/>
          </a:p>
          <a:p>
            <a:pPr hangingPunct="0">
              <a:buNone/>
            </a:pPr>
            <a:r>
              <a:rPr lang="en-US" b="1" dirty="0"/>
              <a:t>Chief  </a:t>
            </a:r>
            <a:r>
              <a:rPr lang="en-US" b="1" dirty="0" smtClean="0"/>
              <a:t>5                         </a:t>
            </a:r>
            <a:r>
              <a:rPr lang="en-US" b="1" dirty="0"/>
              <a:t>H.E. Sonny </a:t>
            </a:r>
            <a:r>
              <a:rPr lang="en-US" b="1" dirty="0" smtClean="0"/>
              <a:t>Cannon</a:t>
            </a:r>
          </a:p>
          <a:p>
            <a:pPr hangingPunct="0">
              <a:buNone/>
            </a:pPr>
            <a:endParaRPr lang="en-US" b="1" dirty="0" smtClean="0"/>
          </a:p>
          <a:p>
            <a:pPr hangingPunct="0">
              <a:buNone/>
            </a:pPr>
            <a:r>
              <a:rPr lang="en-US" b="1" dirty="0"/>
              <a:t>Trustee are </a:t>
            </a:r>
            <a:endParaRPr lang="en-US" b="1" dirty="0" smtClean="0"/>
          </a:p>
          <a:p>
            <a:pPr hangingPunct="0">
              <a:buNone/>
            </a:pPr>
            <a:r>
              <a:rPr lang="en-US" b="1" dirty="0" smtClean="0"/>
              <a:t>Harwood Watson, Harry </a:t>
            </a:r>
            <a:r>
              <a:rPr lang="en-US" b="1" dirty="0"/>
              <a:t>Nicholson Sr.</a:t>
            </a:r>
            <a:endParaRPr lang="en-US" dirty="0"/>
          </a:p>
          <a:p>
            <a:pPr hangingPunct="0">
              <a:buNone/>
            </a:pPr>
            <a:r>
              <a:rPr lang="en-US" b="1" dirty="0"/>
              <a:t>Calvin A. </a:t>
            </a:r>
            <a:r>
              <a:rPr lang="en-US" b="1" dirty="0" smtClean="0"/>
              <a:t>Grams, Benny </a:t>
            </a:r>
            <a:r>
              <a:rPr lang="en-US" b="1" dirty="0"/>
              <a:t>L </a:t>
            </a:r>
            <a:r>
              <a:rPr lang="en-US" b="1" dirty="0" smtClean="0"/>
              <a:t>Harsh and Richard </a:t>
            </a:r>
            <a:r>
              <a:rPr lang="en-US" b="1" dirty="0" err="1"/>
              <a:t>Maglis</a:t>
            </a:r>
            <a:endParaRPr lang="en-US" dirty="0"/>
          </a:p>
          <a:p>
            <a:endParaRPr lang="en-US" dirty="0"/>
          </a:p>
        </p:txBody>
      </p:sp>
    </p:spTree>
    <p:extLst>
      <p:ext uri="{BB962C8B-B14F-4D97-AF65-F5344CB8AC3E}">
        <p14:creationId xmlns:p14="http://schemas.microsoft.com/office/powerpoint/2010/main" val="111561333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1960</a:t>
            </a:r>
            <a:endParaRPr lang="en-US" dirty="0"/>
          </a:p>
        </p:txBody>
      </p:sp>
      <p:sp>
        <p:nvSpPr>
          <p:cNvPr id="5" name="Content Placeholder 4"/>
          <p:cNvSpPr>
            <a:spLocks noGrp="1"/>
          </p:cNvSpPr>
          <p:nvPr>
            <p:ph idx="1"/>
          </p:nvPr>
        </p:nvSpPr>
        <p:spPr/>
        <p:txBody>
          <a:bodyPr/>
          <a:lstStyle/>
          <a:p>
            <a:pPr hangingPunct="0">
              <a:buNone/>
            </a:pPr>
            <a:endParaRPr lang="en-US" dirty="0" smtClean="0">
              <a:solidFill>
                <a:srgbClr val="FF0000"/>
              </a:solidFill>
            </a:endParaRPr>
          </a:p>
          <a:p>
            <a:pPr hangingPunct="0">
              <a:buNone/>
            </a:pPr>
            <a:endParaRPr lang="en-US" dirty="0" smtClean="0"/>
          </a:p>
          <a:p>
            <a:pPr hangingPunct="0">
              <a:buNone/>
            </a:pPr>
            <a:r>
              <a:rPr lang="en-US" dirty="0" smtClean="0"/>
              <a:t>     Frederick County Fireman Convention is held in Brunswick the week of July 11</a:t>
            </a:r>
            <a:r>
              <a:rPr lang="en-US" baseline="30000" dirty="0" smtClean="0"/>
              <a:t>th</a:t>
            </a:r>
            <a:r>
              <a:rPr lang="en-US" dirty="0" smtClean="0"/>
              <a:t> thru 16</a:t>
            </a:r>
            <a:r>
              <a:rPr lang="en-US" baseline="30000" dirty="0" smtClean="0"/>
              <a:t>th</a:t>
            </a:r>
            <a:r>
              <a:rPr lang="en-US" dirty="0" smtClean="0"/>
              <a:t>.  Brunswick member Paul L Tritapoe is President of the Frederick County Volunteer Association.</a:t>
            </a:r>
          </a:p>
          <a:p>
            <a:endParaRPr lang="en-US" dirty="0"/>
          </a:p>
        </p:txBody>
      </p:sp>
    </p:spTree>
  </p:cSld>
  <p:clrMapOvr>
    <a:masterClrMapping/>
  </p:clrMapOvr>
  <p:transition spd="slow" advTm="10000">
    <p:newsflash/>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1960</a:t>
            </a:r>
            <a:endParaRPr lang="en-US" dirty="0"/>
          </a:p>
        </p:txBody>
      </p:sp>
      <p:sp>
        <p:nvSpPr>
          <p:cNvPr id="3" name="Content Placeholder 2"/>
          <p:cNvSpPr>
            <a:spLocks noGrp="1"/>
          </p:cNvSpPr>
          <p:nvPr>
            <p:ph idx="1"/>
          </p:nvPr>
        </p:nvSpPr>
        <p:spPr/>
        <p:txBody>
          <a:bodyPr>
            <a:normAutofit fontScale="92500" lnSpcReduction="20000"/>
          </a:bodyPr>
          <a:lstStyle/>
          <a:p>
            <a:pPr hangingPunct="0"/>
            <a:endParaRPr lang="en-US" dirty="0" smtClean="0"/>
          </a:p>
          <a:p>
            <a:pPr hangingPunct="0">
              <a:buNone/>
            </a:pPr>
            <a:r>
              <a:rPr lang="en-US" dirty="0" smtClean="0"/>
              <a:t>Guy Lumbardo band comes to the fire company and a well attended dance was held for the public. </a:t>
            </a:r>
          </a:p>
          <a:p>
            <a:pPr hangingPunct="0">
              <a:buNone/>
            </a:pPr>
            <a:r>
              <a:rPr lang="en-US" dirty="0"/>
              <a:t> </a:t>
            </a:r>
            <a:r>
              <a:rPr lang="en-US" dirty="0" smtClean="0"/>
              <a:t>                                  ******</a:t>
            </a:r>
          </a:p>
          <a:p>
            <a:pPr hangingPunct="0">
              <a:buNone/>
            </a:pPr>
            <a:r>
              <a:rPr lang="en-US" dirty="0" smtClean="0"/>
              <a:t>Sammy Kay’s Orchestra comes to the fire company this year on Nov 25</a:t>
            </a:r>
            <a:r>
              <a:rPr lang="en-US" baseline="30000" dirty="0" smtClean="0"/>
              <a:t>th</a:t>
            </a:r>
            <a:r>
              <a:rPr lang="en-US" dirty="0" smtClean="0"/>
              <a:t>.                                                 </a:t>
            </a:r>
          </a:p>
          <a:p>
            <a:pPr hangingPunct="0">
              <a:buNone/>
            </a:pPr>
            <a:r>
              <a:rPr lang="en-US" dirty="0" smtClean="0"/>
              <a:t>                                                                        </a:t>
            </a:r>
          </a:p>
          <a:p>
            <a:pPr hangingPunct="0">
              <a:buNone/>
            </a:pPr>
            <a:r>
              <a:rPr lang="en-US" dirty="0" smtClean="0"/>
              <a:t> </a:t>
            </a:r>
          </a:p>
          <a:p>
            <a:pPr hangingPunct="0">
              <a:buNone/>
            </a:pPr>
            <a:r>
              <a:rPr lang="en-US" dirty="0" smtClean="0"/>
              <a:t>                                                                                   </a:t>
            </a:r>
          </a:p>
          <a:p>
            <a:pPr hangingPunct="0">
              <a:buNone/>
            </a:pPr>
            <a:endParaRPr lang="en-US" dirty="0"/>
          </a:p>
          <a:p>
            <a:pPr hangingPunct="0">
              <a:buNone/>
            </a:pPr>
            <a:r>
              <a:rPr lang="en-US" dirty="0" smtClean="0"/>
              <a:t>                                    </a:t>
            </a:r>
          </a:p>
          <a:p>
            <a:pPr hangingPunct="0">
              <a:buNone/>
            </a:pPr>
            <a:r>
              <a:rPr lang="en-US" b="1" dirty="0" smtClean="0"/>
              <a:t>Guy </a:t>
            </a:r>
            <a:r>
              <a:rPr lang="en-US" b="1" dirty="0" err="1" smtClean="0"/>
              <a:t>Lambardo</a:t>
            </a:r>
            <a:r>
              <a:rPr lang="en-US" b="1" dirty="0" smtClean="0"/>
              <a:t>                               Sammy Kay</a:t>
            </a:r>
            <a:endParaRPr lang="en-US" dirty="0" smtClean="0"/>
          </a:p>
          <a:p>
            <a:endParaRPr lang="en-US" dirty="0"/>
          </a:p>
        </p:txBody>
      </p:sp>
      <p:pic>
        <p:nvPicPr>
          <p:cNvPr id="4" name="Picture 3" descr="Guy Lombardo"/>
          <p:cNvPicPr/>
          <p:nvPr/>
        </p:nvPicPr>
        <p:blipFill>
          <a:blip r:embed="rId2" cstate="print"/>
          <a:srcRect/>
          <a:stretch>
            <a:fillRect/>
          </a:stretch>
        </p:blipFill>
        <p:spPr bwMode="auto">
          <a:xfrm rot="20794448">
            <a:off x="1085179" y="3953055"/>
            <a:ext cx="1425126" cy="1638795"/>
          </a:xfrm>
          <a:prstGeom prst="rect">
            <a:avLst/>
          </a:prstGeom>
          <a:noFill/>
          <a:ln w="9525">
            <a:noFill/>
            <a:miter lim="800000"/>
            <a:headEnd/>
            <a:tailEnd/>
          </a:ln>
        </p:spPr>
      </p:pic>
      <p:pic>
        <p:nvPicPr>
          <p:cNvPr id="5" name="Picture 4" descr="Sammy Kaye"/>
          <p:cNvPicPr/>
          <p:nvPr/>
        </p:nvPicPr>
        <p:blipFill>
          <a:blip r:embed="rId3" cstate="print"/>
          <a:srcRect/>
          <a:stretch>
            <a:fillRect/>
          </a:stretch>
        </p:blipFill>
        <p:spPr bwMode="auto">
          <a:xfrm rot="909530">
            <a:off x="5741205" y="4114049"/>
            <a:ext cx="1425143" cy="1555667"/>
          </a:xfrm>
          <a:prstGeom prst="rect">
            <a:avLst/>
          </a:prstGeom>
          <a:noFill/>
          <a:ln w="9525">
            <a:noFill/>
            <a:miter lim="800000"/>
            <a:headEnd/>
            <a:tailEnd/>
          </a:ln>
        </p:spPr>
      </p:pic>
    </p:spTree>
  </p:cSld>
  <p:clrMapOvr>
    <a:masterClrMapping/>
  </p:clrMapOvr>
  <p:transition spd="med" advTm="20000">
    <p:comb/>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1961</a:t>
            </a:r>
            <a:endParaRPr lang="en-US" dirty="0"/>
          </a:p>
        </p:txBody>
      </p:sp>
      <p:sp>
        <p:nvSpPr>
          <p:cNvPr id="3" name="Content Placeholder 2"/>
          <p:cNvSpPr>
            <a:spLocks noGrp="1"/>
          </p:cNvSpPr>
          <p:nvPr>
            <p:ph idx="1"/>
          </p:nvPr>
        </p:nvSpPr>
        <p:spPr/>
        <p:txBody>
          <a:bodyPr>
            <a:normAutofit fontScale="70000" lnSpcReduction="20000"/>
          </a:bodyPr>
          <a:lstStyle/>
          <a:p>
            <a:pPr hangingPunct="0">
              <a:buNone/>
            </a:pPr>
            <a:endParaRPr lang="en-US" dirty="0" smtClean="0">
              <a:solidFill>
                <a:srgbClr val="FF0000"/>
              </a:solidFill>
            </a:endParaRPr>
          </a:p>
          <a:p>
            <a:pPr hangingPunct="0">
              <a:buNone/>
            </a:pPr>
            <a:r>
              <a:rPr lang="en-US" b="1" dirty="0" smtClean="0"/>
              <a:t> </a:t>
            </a:r>
            <a:endParaRPr lang="en-US" dirty="0" smtClean="0"/>
          </a:p>
          <a:p>
            <a:pPr hangingPunct="0">
              <a:buNone/>
            </a:pPr>
            <a:r>
              <a:rPr lang="en-US" dirty="0" smtClean="0"/>
              <a:t>      A</a:t>
            </a:r>
            <a:r>
              <a:rPr lang="en-US" b="1" dirty="0" smtClean="0"/>
              <a:t> </a:t>
            </a:r>
            <a:r>
              <a:rPr lang="en-US" dirty="0" smtClean="0"/>
              <a:t>new base station radio is installed at the fire hall the total cost is $1365.00. </a:t>
            </a:r>
          </a:p>
          <a:p>
            <a:pPr hangingPunct="0">
              <a:buNone/>
            </a:pPr>
            <a:r>
              <a:rPr lang="en-US" dirty="0" smtClean="0"/>
              <a:t>                                                 ******</a:t>
            </a:r>
          </a:p>
          <a:p>
            <a:pPr hangingPunct="0">
              <a:buNone/>
            </a:pPr>
            <a:r>
              <a:rPr lang="en-US" dirty="0" smtClean="0"/>
              <a:t>      The Harry James band comes to the fire company for a dance.</a:t>
            </a:r>
          </a:p>
          <a:p>
            <a:pPr hangingPunct="0">
              <a:buNone/>
            </a:pPr>
            <a:r>
              <a:rPr lang="en-US" dirty="0"/>
              <a:t> </a:t>
            </a:r>
            <a:r>
              <a:rPr lang="en-US" dirty="0" smtClean="0"/>
              <a:t>                                              ********</a:t>
            </a:r>
          </a:p>
          <a:p>
            <a:pPr hangingPunct="0">
              <a:buNone/>
            </a:pPr>
            <a:r>
              <a:rPr lang="en-US" dirty="0" smtClean="0"/>
              <a:t> </a:t>
            </a:r>
          </a:p>
          <a:p>
            <a:pPr hangingPunct="0">
              <a:buNone/>
            </a:pPr>
            <a:r>
              <a:rPr lang="en-US" b="1" dirty="0" smtClean="0"/>
              <a:t>President                                 Charles Virts</a:t>
            </a:r>
            <a:endParaRPr lang="en-US" dirty="0" smtClean="0"/>
          </a:p>
          <a:p>
            <a:pPr hangingPunct="0">
              <a:buNone/>
            </a:pPr>
            <a:r>
              <a:rPr lang="en-US" b="1" dirty="0" smtClean="0"/>
              <a:t>Vice President                        Harwood Watson</a:t>
            </a:r>
            <a:endParaRPr lang="en-US" dirty="0" smtClean="0"/>
          </a:p>
          <a:p>
            <a:pPr hangingPunct="0">
              <a:buNone/>
            </a:pPr>
            <a:r>
              <a:rPr lang="en-US" b="1" dirty="0" smtClean="0"/>
              <a:t>Financial Secretary                Robert Caniford</a:t>
            </a:r>
            <a:endParaRPr lang="en-US" dirty="0" smtClean="0"/>
          </a:p>
          <a:p>
            <a:pPr hangingPunct="0">
              <a:buNone/>
            </a:pPr>
            <a:r>
              <a:rPr lang="en-US" b="1" dirty="0" smtClean="0"/>
              <a:t>Secretary                                  Harry Nicholson</a:t>
            </a:r>
            <a:endParaRPr lang="en-US" dirty="0" smtClean="0"/>
          </a:p>
          <a:p>
            <a:pPr hangingPunct="0">
              <a:buNone/>
            </a:pPr>
            <a:r>
              <a:rPr lang="en-US" b="1" dirty="0" smtClean="0"/>
              <a:t>Treasurer                                 Richard Snoots</a:t>
            </a:r>
            <a:endParaRPr lang="en-US" dirty="0" smtClean="0"/>
          </a:p>
          <a:p>
            <a:pPr hangingPunct="0">
              <a:buNone/>
            </a:pPr>
            <a:r>
              <a:rPr lang="en-US" b="1" dirty="0" smtClean="0"/>
              <a:t>Chief   5                                   H.E. Sonny Cannon </a:t>
            </a:r>
            <a:endParaRPr lang="en-US" dirty="0" smtClean="0"/>
          </a:p>
          <a:p>
            <a:pPr hangingPunct="0">
              <a:buNone/>
            </a:pPr>
            <a:r>
              <a:rPr lang="en-US" dirty="0" smtClean="0"/>
              <a:t> </a:t>
            </a:r>
          </a:p>
          <a:p>
            <a:endParaRPr lang="en-US" dirty="0"/>
          </a:p>
        </p:txBody>
      </p:sp>
    </p:spTree>
  </p:cSld>
  <p:clrMapOvr>
    <a:masterClrMapping/>
  </p:clrMapOvr>
  <p:transition spd="med" advTm="15000">
    <p:wheel spokes="8"/>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1900 Application for Membership</a:t>
            </a:r>
            <a:endParaRPr lang="en-US" dirty="0"/>
          </a:p>
        </p:txBody>
      </p:sp>
      <p:pic>
        <p:nvPicPr>
          <p:cNvPr id="12290" name="Picture 2" descr="C:\Users\Ccity\jim's picture\BVFD Pictures\Membership App Co 3.jpg"/>
          <p:cNvPicPr>
            <a:picLocks noGrp="1" noChangeAspect="1" noChangeArrowheads="1"/>
          </p:cNvPicPr>
          <p:nvPr>
            <p:ph idx="1"/>
          </p:nvPr>
        </p:nvPicPr>
        <p:blipFill>
          <a:blip r:embed="rId2" cstate="print"/>
          <a:srcRect/>
          <a:stretch>
            <a:fillRect/>
          </a:stretch>
        </p:blipFill>
        <p:spPr bwMode="auto">
          <a:xfrm>
            <a:off x="2360482" y="1600200"/>
            <a:ext cx="4345118" cy="5105400"/>
          </a:xfrm>
          <a:prstGeom prst="rect">
            <a:avLst/>
          </a:prstGeom>
          <a:noFill/>
        </p:spPr>
      </p:pic>
    </p:spTree>
  </p:cSld>
  <p:clrMapOvr>
    <a:masterClrMapping/>
  </p:clrMapOvr>
  <p:transition advTm="10000"/>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Officers 1962</a:t>
            </a:r>
            <a:endParaRPr lang="en-US" dirty="0"/>
          </a:p>
        </p:txBody>
      </p:sp>
      <p:sp>
        <p:nvSpPr>
          <p:cNvPr id="3" name="Content Placeholder 2"/>
          <p:cNvSpPr>
            <a:spLocks noGrp="1"/>
          </p:cNvSpPr>
          <p:nvPr>
            <p:ph idx="1"/>
          </p:nvPr>
        </p:nvSpPr>
        <p:spPr/>
        <p:txBody>
          <a:bodyPr/>
          <a:lstStyle/>
          <a:p>
            <a:pPr hangingPunct="0">
              <a:buNone/>
            </a:pPr>
            <a:r>
              <a:rPr lang="en-US" b="1" dirty="0"/>
              <a:t>President                     Charles </a:t>
            </a:r>
            <a:r>
              <a:rPr lang="en-US" b="1" dirty="0" err="1"/>
              <a:t>Virts</a:t>
            </a:r>
            <a:endParaRPr lang="en-US" dirty="0"/>
          </a:p>
          <a:p>
            <a:pPr hangingPunct="0">
              <a:buNone/>
            </a:pPr>
            <a:r>
              <a:rPr lang="en-US" b="1" dirty="0"/>
              <a:t>Vice President            Harwood Watson</a:t>
            </a:r>
            <a:endParaRPr lang="en-US" dirty="0"/>
          </a:p>
          <a:p>
            <a:pPr hangingPunct="0">
              <a:buNone/>
            </a:pPr>
            <a:r>
              <a:rPr lang="en-US" b="1" dirty="0"/>
              <a:t>Financial Secretary    Robert </a:t>
            </a:r>
            <a:r>
              <a:rPr lang="en-US" b="1" dirty="0" err="1"/>
              <a:t>Caniford</a:t>
            </a:r>
            <a:endParaRPr lang="en-US" dirty="0"/>
          </a:p>
          <a:p>
            <a:pPr hangingPunct="0">
              <a:buNone/>
            </a:pPr>
            <a:r>
              <a:rPr lang="en-US" b="1" dirty="0"/>
              <a:t>Secretary                      Harry Nicholson</a:t>
            </a:r>
            <a:endParaRPr lang="en-US" dirty="0"/>
          </a:p>
          <a:p>
            <a:pPr hangingPunct="0">
              <a:buNone/>
            </a:pPr>
            <a:r>
              <a:rPr lang="en-US" b="1" dirty="0"/>
              <a:t>Treasurer </a:t>
            </a:r>
            <a:endParaRPr lang="en-US" dirty="0"/>
          </a:p>
          <a:p>
            <a:pPr hangingPunct="0">
              <a:buNone/>
            </a:pPr>
            <a:r>
              <a:rPr lang="en-US" b="1" dirty="0"/>
              <a:t>Chief  </a:t>
            </a:r>
            <a:r>
              <a:rPr lang="en-US" b="1" dirty="0" smtClean="0"/>
              <a:t>5                         </a:t>
            </a:r>
            <a:r>
              <a:rPr lang="en-US" b="1" dirty="0"/>
              <a:t>H.E. Sonny Cannon </a:t>
            </a:r>
            <a:endParaRPr lang="en-US" dirty="0"/>
          </a:p>
          <a:p>
            <a:endParaRPr lang="en-US" dirty="0"/>
          </a:p>
        </p:txBody>
      </p:sp>
    </p:spTree>
    <p:extLst>
      <p:ext uri="{BB962C8B-B14F-4D97-AF65-F5344CB8AC3E}">
        <p14:creationId xmlns:p14="http://schemas.microsoft.com/office/powerpoint/2010/main" val="110017714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smtClean="0"/>
              <a:t>1962</a:t>
            </a:r>
            <a:endParaRPr lang="en-US" dirty="0"/>
          </a:p>
        </p:txBody>
      </p:sp>
      <p:sp>
        <p:nvSpPr>
          <p:cNvPr id="3" name="Content Placeholder 2"/>
          <p:cNvSpPr>
            <a:spLocks noGrp="1"/>
          </p:cNvSpPr>
          <p:nvPr>
            <p:ph idx="1"/>
          </p:nvPr>
        </p:nvSpPr>
        <p:spPr/>
        <p:txBody>
          <a:bodyPr>
            <a:normAutofit lnSpcReduction="10000"/>
          </a:bodyPr>
          <a:lstStyle/>
          <a:p>
            <a:pPr hangingPunct="0">
              <a:buNone/>
            </a:pPr>
            <a:endParaRPr lang="en-US" dirty="0" smtClean="0">
              <a:solidFill>
                <a:srgbClr val="FF0000"/>
              </a:solidFill>
            </a:endParaRPr>
          </a:p>
          <a:p>
            <a:pPr hangingPunct="0">
              <a:buNone/>
            </a:pPr>
            <a:endParaRPr lang="en-US" dirty="0" smtClean="0"/>
          </a:p>
          <a:p>
            <a:pPr hangingPunct="0">
              <a:buNone/>
            </a:pPr>
            <a:r>
              <a:rPr lang="en-US" dirty="0" smtClean="0"/>
              <a:t>     Guy Lombardo is back at the fire company on April 13</a:t>
            </a:r>
            <a:r>
              <a:rPr lang="en-US" baseline="30000" dirty="0" smtClean="0"/>
              <a:t>th</a:t>
            </a:r>
            <a:r>
              <a:rPr lang="en-US" dirty="0" smtClean="0"/>
              <a:t>.</a:t>
            </a:r>
          </a:p>
          <a:p>
            <a:pPr hangingPunct="0">
              <a:buNone/>
            </a:pPr>
            <a:r>
              <a:rPr lang="en-US" dirty="0" smtClean="0"/>
              <a:t>                                       *****</a:t>
            </a:r>
          </a:p>
          <a:p>
            <a:pPr hangingPunct="0">
              <a:buNone/>
            </a:pPr>
            <a:r>
              <a:rPr lang="en-US" dirty="0" smtClean="0"/>
              <a:t>    The new building for the Brunswick Volunteer</a:t>
            </a:r>
          </a:p>
          <a:p>
            <a:pPr hangingPunct="0">
              <a:buNone/>
            </a:pPr>
            <a:r>
              <a:rPr lang="en-US" dirty="0" smtClean="0"/>
              <a:t>    Ambulance Company is dedicated on Sunday Feb 25</a:t>
            </a:r>
            <a:r>
              <a:rPr lang="en-US" baseline="30000" dirty="0" smtClean="0"/>
              <a:t>th..  </a:t>
            </a:r>
            <a:r>
              <a:rPr lang="en-US" dirty="0" smtClean="0"/>
              <a:t>The Fire Company takes part in the dedication.</a:t>
            </a:r>
          </a:p>
          <a:p>
            <a:pPr hangingPunct="0">
              <a:buNone/>
            </a:pPr>
            <a:r>
              <a:rPr lang="en-US" dirty="0" smtClean="0"/>
              <a:t> </a:t>
            </a:r>
          </a:p>
          <a:p>
            <a:endParaRPr lang="en-US" dirty="0"/>
          </a:p>
        </p:txBody>
      </p:sp>
    </p:spTree>
  </p:cSld>
  <p:clrMapOvr>
    <a:masterClrMapping/>
  </p:clrMapOvr>
  <p:transition advTm="20000">
    <p:wipe dir="u"/>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1963</a:t>
            </a:r>
            <a:endParaRPr lang="en-US" dirty="0"/>
          </a:p>
        </p:txBody>
      </p:sp>
      <p:sp>
        <p:nvSpPr>
          <p:cNvPr id="3" name="Content Placeholder 2"/>
          <p:cNvSpPr>
            <a:spLocks noGrp="1"/>
          </p:cNvSpPr>
          <p:nvPr>
            <p:ph idx="1"/>
          </p:nvPr>
        </p:nvSpPr>
        <p:spPr/>
        <p:txBody>
          <a:bodyPr>
            <a:normAutofit fontScale="92500" lnSpcReduction="20000"/>
          </a:bodyPr>
          <a:lstStyle/>
          <a:p>
            <a:pPr hangingPunct="0">
              <a:buNone/>
            </a:pPr>
            <a:r>
              <a:rPr lang="en-US" b="1" dirty="0" smtClean="0"/>
              <a:t> In the 60’s came a local Band who made it very BIG in the Area and appeared at the Fire Hall</a:t>
            </a:r>
          </a:p>
          <a:p>
            <a:pPr hangingPunct="0"/>
            <a:endParaRPr lang="en-US" b="1" dirty="0" smtClean="0"/>
          </a:p>
          <a:p>
            <a:pPr hangingPunct="0"/>
            <a:endParaRPr lang="en-US" b="1" dirty="0" smtClean="0"/>
          </a:p>
          <a:p>
            <a:pPr hangingPunct="0"/>
            <a:endParaRPr lang="en-US" b="1" dirty="0" smtClean="0"/>
          </a:p>
          <a:p>
            <a:pPr hangingPunct="0"/>
            <a:endParaRPr lang="en-US" b="1" dirty="0" smtClean="0"/>
          </a:p>
          <a:p>
            <a:pPr hangingPunct="0"/>
            <a:endParaRPr lang="en-US" dirty="0" smtClean="0"/>
          </a:p>
          <a:p>
            <a:pPr hangingPunct="0">
              <a:buNone/>
            </a:pPr>
            <a:r>
              <a:rPr lang="en-US" b="1" dirty="0" smtClean="0"/>
              <a:t>                    </a:t>
            </a:r>
            <a:endParaRPr lang="en-US" dirty="0" smtClean="0"/>
          </a:p>
          <a:p>
            <a:pPr hangingPunct="0">
              <a:buNone/>
            </a:pPr>
            <a:r>
              <a:rPr lang="en-US" b="1" dirty="0" smtClean="0"/>
              <a:t>              </a:t>
            </a:r>
          </a:p>
          <a:p>
            <a:pPr hangingPunct="0">
              <a:buNone/>
            </a:pPr>
            <a:endParaRPr lang="en-US" b="1" dirty="0" smtClean="0"/>
          </a:p>
          <a:p>
            <a:pPr hangingPunct="0">
              <a:buNone/>
            </a:pPr>
            <a:r>
              <a:rPr lang="en-US" b="1" dirty="0" smtClean="0"/>
              <a:t>  </a:t>
            </a:r>
          </a:p>
          <a:p>
            <a:pPr hangingPunct="0">
              <a:buNone/>
            </a:pPr>
            <a:r>
              <a:rPr lang="en-US" b="1" dirty="0" smtClean="0"/>
              <a:t>                         </a:t>
            </a:r>
            <a:r>
              <a:rPr lang="en-US" b="1" dirty="0" err="1" smtClean="0">
                <a:solidFill>
                  <a:schemeClr val="bg1"/>
                </a:solidFill>
              </a:rPr>
              <a:t>Damion</a:t>
            </a:r>
            <a:r>
              <a:rPr lang="en-US" b="1" dirty="0" smtClean="0">
                <a:solidFill>
                  <a:schemeClr val="bg1"/>
                </a:solidFill>
              </a:rPr>
              <a:t> and The Classics</a:t>
            </a:r>
            <a:endParaRPr lang="en-US" dirty="0">
              <a:solidFill>
                <a:schemeClr val="bg1"/>
              </a:solidFill>
            </a:endParaRPr>
          </a:p>
        </p:txBody>
      </p:sp>
      <p:pic>
        <p:nvPicPr>
          <p:cNvPr id="4" name="myphoto" descr="http://sphotos.ak.fbcdn.net/hphotos-ak-snc3/hs486.snc3/26613_377809030207_307806060207_3809783_7512358_n.jpg">
            <a:hlinkClick r:id="rId2"/>
          </p:cNvPr>
          <p:cNvPicPr/>
          <p:nvPr/>
        </p:nvPicPr>
        <p:blipFill>
          <a:blip r:embed="rId3" cstate="print"/>
          <a:srcRect/>
          <a:stretch>
            <a:fillRect/>
          </a:stretch>
        </p:blipFill>
        <p:spPr bwMode="auto">
          <a:xfrm>
            <a:off x="1752600" y="2362200"/>
            <a:ext cx="5410200" cy="3505200"/>
          </a:xfrm>
          <a:prstGeom prst="rect">
            <a:avLst/>
          </a:prstGeom>
          <a:noFill/>
          <a:ln w="9525">
            <a:noFill/>
            <a:miter lim="800000"/>
            <a:headEnd/>
            <a:tailEnd/>
          </a:ln>
        </p:spPr>
      </p:pic>
    </p:spTree>
  </p:cSld>
  <p:clrMapOvr>
    <a:masterClrMapping/>
  </p:clrMapOvr>
  <p:transition spd="med" advTm="14000">
    <p:comb dir="vert"/>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smtClean="0"/>
              <a:t>1963</a:t>
            </a:r>
            <a:endParaRPr lang="en-US" dirty="0"/>
          </a:p>
        </p:txBody>
      </p:sp>
      <p:sp>
        <p:nvSpPr>
          <p:cNvPr id="3" name="Content Placeholder 2"/>
          <p:cNvSpPr>
            <a:spLocks noGrp="1"/>
          </p:cNvSpPr>
          <p:nvPr>
            <p:ph idx="1"/>
          </p:nvPr>
        </p:nvSpPr>
        <p:spPr/>
        <p:txBody>
          <a:bodyPr>
            <a:normAutofit lnSpcReduction="10000"/>
          </a:bodyPr>
          <a:lstStyle/>
          <a:p>
            <a:pPr>
              <a:buNone/>
            </a:pPr>
            <a:endParaRPr lang="en-US" dirty="0" smtClean="0">
              <a:solidFill>
                <a:srgbClr val="FF0000"/>
              </a:solidFill>
            </a:endParaRPr>
          </a:p>
          <a:p>
            <a:pPr>
              <a:buNone/>
            </a:pPr>
            <a:r>
              <a:rPr lang="en-US" b="1" dirty="0" smtClean="0"/>
              <a:t>President                     Harwood Watson</a:t>
            </a:r>
            <a:endParaRPr lang="en-US" dirty="0" smtClean="0"/>
          </a:p>
          <a:p>
            <a:pPr hangingPunct="0">
              <a:buNone/>
            </a:pPr>
            <a:r>
              <a:rPr lang="en-US" b="1" dirty="0" smtClean="0"/>
              <a:t>Vice President            Floyd Strickler resigned           </a:t>
            </a:r>
          </a:p>
          <a:p>
            <a:pPr hangingPunct="0">
              <a:buNone/>
            </a:pPr>
            <a:r>
              <a:rPr lang="en-US" b="1" dirty="0" smtClean="0"/>
              <a:t>                                      H.E. Nicholson is                                     </a:t>
            </a:r>
          </a:p>
          <a:p>
            <a:pPr hangingPunct="0">
              <a:buNone/>
            </a:pPr>
            <a:r>
              <a:rPr lang="en-US" b="1" dirty="0" smtClean="0"/>
              <a:t>                                      appointed</a:t>
            </a:r>
            <a:endParaRPr lang="en-US" dirty="0" smtClean="0"/>
          </a:p>
          <a:p>
            <a:pPr hangingPunct="0">
              <a:buNone/>
            </a:pPr>
            <a:r>
              <a:rPr lang="en-US" b="1" dirty="0" smtClean="0"/>
              <a:t>Financial Secretary   Robert Caniford</a:t>
            </a:r>
            <a:endParaRPr lang="en-US" dirty="0" smtClean="0"/>
          </a:p>
          <a:p>
            <a:pPr hangingPunct="0">
              <a:buNone/>
            </a:pPr>
            <a:r>
              <a:rPr lang="en-US" b="1" dirty="0" smtClean="0"/>
              <a:t>Secretary                     Tom Watson appointed to</a:t>
            </a:r>
          </a:p>
          <a:p>
            <a:pPr hangingPunct="0">
              <a:buNone/>
            </a:pPr>
            <a:r>
              <a:rPr lang="en-US" b="1" dirty="0" smtClean="0"/>
              <a:t>                                      replace Nicholson</a:t>
            </a:r>
            <a:endParaRPr lang="en-US" dirty="0" smtClean="0"/>
          </a:p>
          <a:p>
            <a:pPr hangingPunct="0">
              <a:buNone/>
            </a:pPr>
            <a:r>
              <a:rPr lang="en-US" b="1" dirty="0" smtClean="0"/>
              <a:t>Treasurer                    Lenwood Moss</a:t>
            </a:r>
            <a:endParaRPr lang="en-US" dirty="0" smtClean="0"/>
          </a:p>
          <a:p>
            <a:pPr hangingPunct="0">
              <a:buNone/>
            </a:pPr>
            <a:r>
              <a:rPr lang="en-US" b="1" dirty="0" smtClean="0"/>
              <a:t>Chief  5                       H.E. Sonny Cannon</a:t>
            </a:r>
            <a:endParaRPr lang="en-US" dirty="0" smtClean="0"/>
          </a:p>
          <a:p>
            <a:endParaRPr lang="en-US" dirty="0">
              <a:solidFill>
                <a:srgbClr val="FF0000"/>
              </a:solidFill>
            </a:endParaRPr>
          </a:p>
        </p:txBody>
      </p:sp>
    </p:spTree>
  </p:cSld>
  <p:clrMapOvr>
    <a:masterClrMapping/>
  </p:clrMapOvr>
  <p:transition spd="med" advTm="10000">
    <p:zoom dir="in"/>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Passed President Harwood Watson</a:t>
            </a:r>
            <a:endParaRPr lang="en-US" dirty="0"/>
          </a:p>
        </p:txBody>
      </p:sp>
      <p:pic>
        <p:nvPicPr>
          <p:cNvPr id="3" name="Picture 2" descr="https://scontent-iad3-1.xx.fbcdn.net/t31.0-8/s960x960/12309494_10153364822325208_9022247572662095965_o.jpg"/>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417638"/>
            <a:ext cx="5943600" cy="4992369"/>
          </a:xfrm>
          <a:prstGeom prst="rect">
            <a:avLst/>
          </a:prstGeom>
          <a:noFill/>
          <a:ln>
            <a:noFill/>
          </a:ln>
        </p:spPr>
      </p:pic>
    </p:spTree>
    <p:extLst>
      <p:ext uri="{BB962C8B-B14F-4D97-AF65-F5344CB8AC3E}">
        <p14:creationId xmlns:p14="http://schemas.microsoft.com/office/powerpoint/2010/main" val="274317957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1964</a:t>
            </a:r>
            <a:endParaRPr lang="en-US" dirty="0"/>
          </a:p>
        </p:txBody>
      </p:sp>
      <p:sp>
        <p:nvSpPr>
          <p:cNvPr id="3" name="Content Placeholder 2"/>
          <p:cNvSpPr>
            <a:spLocks noGrp="1"/>
          </p:cNvSpPr>
          <p:nvPr>
            <p:ph idx="1"/>
          </p:nvPr>
        </p:nvSpPr>
        <p:spPr/>
        <p:txBody>
          <a:bodyPr>
            <a:normAutofit fontScale="92500" lnSpcReduction="10000"/>
          </a:bodyPr>
          <a:lstStyle/>
          <a:p>
            <a:pPr hangingPunct="0"/>
            <a:endParaRPr lang="en-US" dirty="0" smtClean="0"/>
          </a:p>
          <a:p>
            <a:pPr hangingPunct="0">
              <a:buNone/>
            </a:pPr>
            <a:endParaRPr lang="en-US" dirty="0" smtClean="0">
              <a:solidFill>
                <a:srgbClr val="FF0000"/>
              </a:solidFill>
            </a:endParaRPr>
          </a:p>
          <a:p>
            <a:pPr hangingPunct="0">
              <a:buNone/>
            </a:pPr>
            <a:r>
              <a:rPr lang="en-US" dirty="0" smtClean="0"/>
              <a:t> </a:t>
            </a:r>
          </a:p>
          <a:p>
            <a:pPr hangingPunct="0">
              <a:buNone/>
            </a:pPr>
            <a:r>
              <a:rPr lang="en-US" b="1" dirty="0" smtClean="0"/>
              <a:t>President                    Harwood Watson</a:t>
            </a:r>
            <a:endParaRPr lang="en-US" dirty="0" smtClean="0"/>
          </a:p>
          <a:p>
            <a:pPr hangingPunct="0">
              <a:buNone/>
            </a:pPr>
            <a:r>
              <a:rPr lang="en-US" b="1" dirty="0" smtClean="0"/>
              <a:t>V President                Gary Cooper resigned Jess </a:t>
            </a:r>
          </a:p>
          <a:p>
            <a:pPr hangingPunct="0">
              <a:buNone/>
            </a:pPr>
            <a:r>
              <a:rPr lang="en-US" b="1" dirty="0" smtClean="0"/>
              <a:t>                                      Orndoff appointed</a:t>
            </a:r>
            <a:endParaRPr lang="en-US" dirty="0" smtClean="0"/>
          </a:p>
          <a:p>
            <a:pPr hangingPunct="0">
              <a:buNone/>
            </a:pPr>
            <a:r>
              <a:rPr lang="en-US" b="1" dirty="0" smtClean="0"/>
              <a:t>Secretary                     Tom Watson</a:t>
            </a:r>
            <a:endParaRPr lang="en-US" dirty="0" smtClean="0"/>
          </a:p>
          <a:p>
            <a:pPr hangingPunct="0">
              <a:buNone/>
            </a:pPr>
            <a:r>
              <a:rPr lang="en-US" b="1" dirty="0" smtClean="0"/>
              <a:t>Treasurer                     Floyd Strickler</a:t>
            </a:r>
            <a:endParaRPr lang="en-US" dirty="0" smtClean="0"/>
          </a:p>
          <a:p>
            <a:pPr hangingPunct="0">
              <a:buNone/>
            </a:pPr>
            <a:r>
              <a:rPr lang="en-US" b="1" dirty="0" smtClean="0"/>
              <a:t>Financial Secretary    Robert Caniford</a:t>
            </a:r>
            <a:endParaRPr lang="en-US" dirty="0" smtClean="0"/>
          </a:p>
          <a:p>
            <a:pPr>
              <a:buNone/>
            </a:pPr>
            <a:r>
              <a:rPr lang="en-US" b="1" dirty="0" smtClean="0"/>
              <a:t>Chief                             H.E. Sonny Cannon </a:t>
            </a:r>
            <a:endParaRPr lang="en-US" dirty="0"/>
          </a:p>
        </p:txBody>
      </p:sp>
    </p:spTree>
  </p:cSld>
  <p:clrMapOvr>
    <a:masterClrMapping/>
  </p:clrMapOvr>
  <p:transition spd="med" advTm="10000">
    <p:wedge/>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J P </a:t>
            </a:r>
            <a:r>
              <a:rPr lang="en-US" sz="2800" dirty="0" err="1" smtClean="0"/>
              <a:t>Karns</a:t>
            </a:r>
            <a:r>
              <a:rPr lang="en-US" sz="2800" dirty="0" smtClean="0"/>
              <a:t> 24th July 1963</a:t>
            </a:r>
            <a:endParaRPr lang="en-US" sz="2800"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14400" y="1600200"/>
            <a:ext cx="7315200" cy="5029200"/>
          </a:xfrm>
        </p:spPr>
      </p:pic>
    </p:spTree>
    <p:extLst>
      <p:ext uri="{BB962C8B-B14F-4D97-AF65-F5344CB8AC3E}">
        <p14:creationId xmlns:p14="http://schemas.microsoft.com/office/powerpoint/2010/main" val="44164718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July 24 1963 Fire guts J P </a:t>
            </a:r>
            <a:r>
              <a:rPr lang="en-US" sz="2400" dirty="0" err="1" smtClean="0"/>
              <a:t>Karns</a:t>
            </a:r>
            <a:r>
              <a:rPr lang="en-US" sz="2400" dirty="0" smtClean="0"/>
              <a:t> lumber Company</a:t>
            </a:r>
            <a:endParaRPr lang="en-US" sz="2400"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90600" y="1417638"/>
            <a:ext cx="7162800" cy="4983162"/>
          </a:xfrm>
        </p:spPr>
      </p:pic>
    </p:spTree>
    <p:extLst>
      <p:ext uri="{BB962C8B-B14F-4D97-AF65-F5344CB8AC3E}">
        <p14:creationId xmlns:p14="http://schemas.microsoft.com/office/powerpoint/2010/main" val="164518998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smtClean="0"/>
              <a:t>1965</a:t>
            </a:r>
            <a:endParaRPr lang="en-US" dirty="0"/>
          </a:p>
        </p:txBody>
      </p:sp>
      <p:sp>
        <p:nvSpPr>
          <p:cNvPr id="3" name="Content Placeholder 2"/>
          <p:cNvSpPr>
            <a:spLocks noGrp="1"/>
          </p:cNvSpPr>
          <p:nvPr>
            <p:ph idx="1"/>
          </p:nvPr>
        </p:nvSpPr>
        <p:spPr/>
        <p:txBody>
          <a:bodyPr>
            <a:normAutofit fontScale="92500" lnSpcReduction="20000"/>
          </a:bodyPr>
          <a:lstStyle/>
          <a:p>
            <a:pPr hangingPunct="0">
              <a:buNone/>
            </a:pPr>
            <a:endParaRPr lang="en-US" dirty="0" smtClean="0">
              <a:solidFill>
                <a:srgbClr val="FF0000"/>
              </a:solidFill>
            </a:endParaRPr>
          </a:p>
          <a:p>
            <a:pPr hangingPunct="0">
              <a:buNone/>
            </a:pPr>
            <a:r>
              <a:rPr lang="en-US" dirty="0" smtClean="0"/>
              <a:t>     Motion is made and carried to have bells hooked up to the telephones of the extra engineers, which would ring at their homes. The phone would be rung from the fire hall whenever there is a fire.</a:t>
            </a:r>
          </a:p>
          <a:p>
            <a:pPr hangingPunct="0">
              <a:buNone/>
            </a:pPr>
            <a:r>
              <a:rPr lang="en-US" dirty="0" smtClean="0"/>
              <a:t>    The phone company will install these bells in the homes of Thomas Watson, Bob Caniford, Donald Smith and Pete </a:t>
            </a:r>
            <a:r>
              <a:rPr lang="en-US" dirty="0" err="1" smtClean="0"/>
              <a:t>Virts</a:t>
            </a:r>
            <a:r>
              <a:rPr lang="en-US" dirty="0" smtClean="0"/>
              <a:t>.</a:t>
            </a:r>
          </a:p>
          <a:p>
            <a:pPr hangingPunct="0">
              <a:buNone/>
            </a:pPr>
            <a:r>
              <a:rPr lang="en-US" dirty="0"/>
              <a:t> </a:t>
            </a:r>
            <a:r>
              <a:rPr lang="en-US" dirty="0" smtClean="0"/>
              <a:t>                                     ******</a:t>
            </a:r>
          </a:p>
          <a:p>
            <a:pPr hangingPunct="0">
              <a:buNone/>
            </a:pPr>
            <a:r>
              <a:rPr lang="en-US" dirty="0" smtClean="0"/>
              <a:t>     Warren Coventon band to be at Fire Company on Feb 6</a:t>
            </a:r>
            <a:r>
              <a:rPr lang="en-US" baseline="30000" dirty="0" smtClean="0"/>
              <a:t>th</a:t>
            </a:r>
            <a:r>
              <a:rPr lang="en-US" dirty="0" smtClean="0"/>
              <a:t> and Guy Lombardo is to return on May 12</a:t>
            </a:r>
            <a:r>
              <a:rPr lang="en-US" baseline="30000" dirty="0" smtClean="0"/>
              <a:t>th.</a:t>
            </a:r>
            <a:r>
              <a:rPr lang="en-US" dirty="0" smtClean="0"/>
              <a:t> Fire Company buys lot in rear of company from Mrs. Wenner for $400.00 cash.</a:t>
            </a:r>
          </a:p>
          <a:p>
            <a:pPr hangingPunct="0"/>
            <a:endParaRPr lang="en-US" dirty="0" smtClean="0"/>
          </a:p>
          <a:p>
            <a:endParaRPr lang="en-US" dirty="0"/>
          </a:p>
        </p:txBody>
      </p:sp>
    </p:spTree>
  </p:cSld>
  <p:clrMapOvr>
    <a:masterClrMapping/>
  </p:clrMapOvr>
  <p:transition advTm="25000">
    <p:wipe dir="u"/>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Officers 1965</a:t>
            </a:r>
            <a:endParaRPr lang="en-US" dirty="0"/>
          </a:p>
        </p:txBody>
      </p:sp>
      <p:sp>
        <p:nvSpPr>
          <p:cNvPr id="3" name="Content Placeholder 2"/>
          <p:cNvSpPr>
            <a:spLocks noGrp="1"/>
          </p:cNvSpPr>
          <p:nvPr>
            <p:ph idx="1"/>
          </p:nvPr>
        </p:nvSpPr>
        <p:spPr/>
        <p:txBody>
          <a:bodyPr/>
          <a:lstStyle/>
          <a:p>
            <a:pPr hangingPunct="0">
              <a:buNone/>
            </a:pPr>
            <a:r>
              <a:rPr lang="en-US" b="1" dirty="0"/>
              <a:t>President                    Harwood Watson</a:t>
            </a:r>
            <a:endParaRPr lang="en-US" dirty="0"/>
          </a:p>
          <a:p>
            <a:pPr hangingPunct="0">
              <a:buNone/>
            </a:pPr>
            <a:r>
              <a:rPr lang="en-US" b="1" dirty="0"/>
              <a:t>V President                 Jess </a:t>
            </a:r>
            <a:r>
              <a:rPr lang="en-US" b="1" dirty="0" err="1"/>
              <a:t>Orndoff</a:t>
            </a:r>
            <a:r>
              <a:rPr lang="en-US" b="1" dirty="0"/>
              <a:t> </a:t>
            </a:r>
            <a:endParaRPr lang="en-US" dirty="0"/>
          </a:p>
          <a:p>
            <a:pPr hangingPunct="0">
              <a:buNone/>
            </a:pPr>
            <a:r>
              <a:rPr lang="en-US" b="1" dirty="0"/>
              <a:t>Second Vice                Harry Nicholson</a:t>
            </a:r>
            <a:endParaRPr lang="en-US" dirty="0"/>
          </a:p>
          <a:p>
            <a:pPr hangingPunct="0">
              <a:buNone/>
            </a:pPr>
            <a:r>
              <a:rPr lang="en-US" b="1" dirty="0"/>
              <a:t>Secretary                     Charles </a:t>
            </a:r>
            <a:r>
              <a:rPr lang="en-US" b="1" dirty="0" err="1"/>
              <a:t>Virts</a:t>
            </a:r>
            <a:r>
              <a:rPr lang="en-US" b="1" dirty="0"/>
              <a:t>                        </a:t>
            </a:r>
            <a:endParaRPr lang="en-US" dirty="0"/>
          </a:p>
          <a:p>
            <a:pPr hangingPunct="0">
              <a:buNone/>
            </a:pPr>
            <a:r>
              <a:rPr lang="en-US" b="1" dirty="0"/>
              <a:t>Treasurer                     Floyd </a:t>
            </a:r>
            <a:r>
              <a:rPr lang="en-US" b="1" dirty="0" err="1"/>
              <a:t>Strickler</a:t>
            </a:r>
            <a:endParaRPr lang="en-US" dirty="0"/>
          </a:p>
          <a:p>
            <a:pPr hangingPunct="0">
              <a:buNone/>
            </a:pPr>
            <a:r>
              <a:rPr lang="en-US" b="1" dirty="0"/>
              <a:t>Financial Secretary    Robert </a:t>
            </a:r>
            <a:r>
              <a:rPr lang="en-US" b="1" dirty="0" err="1"/>
              <a:t>Caniford</a:t>
            </a:r>
            <a:endParaRPr lang="en-US" dirty="0"/>
          </a:p>
          <a:p>
            <a:pPr hangingPunct="0">
              <a:buNone/>
            </a:pPr>
            <a:r>
              <a:rPr lang="en-US" b="1" dirty="0"/>
              <a:t>Chief                             H.E. Sonny Cannon</a:t>
            </a:r>
            <a:endParaRPr lang="en-US" dirty="0"/>
          </a:p>
        </p:txBody>
      </p:sp>
    </p:spTree>
    <p:extLst>
      <p:ext uri="{BB962C8B-B14F-4D97-AF65-F5344CB8AC3E}">
        <p14:creationId xmlns:p14="http://schemas.microsoft.com/office/powerpoint/2010/main" val="1120228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7421</TotalTime>
  <Words>7023</Words>
  <Application>Microsoft Office PowerPoint</Application>
  <PresentationFormat>On-screen Show (4:3)</PresentationFormat>
  <Paragraphs>1363</Paragraphs>
  <Slides>250</Slides>
  <Notes>71</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250</vt:i4>
      </vt:variant>
    </vt:vector>
  </HeadingPairs>
  <TitlesOfParts>
    <vt:vector size="258" baseType="lpstr">
      <vt:lpstr>Arial Black</vt:lpstr>
      <vt:lpstr>Book Antiqua</vt:lpstr>
      <vt:lpstr>Calibri</vt:lpstr>
      <vt:lpstr>Lucida Sans</vt:lpstr>
      <vt:lpstr>Wingdings</vt:lpstr>
      <vt:lpstr>Wingdings 2</vt:lpstr>
      <vt:lpstr>Wingdings 3</vt:lpstr>
      <vt:lpstr>Apex</vt:lpstr>
      <vt:lpstr>History of the Brunswick Volunteer Fire Company</vt:lpstr>
      <vt:lpstr>We hope you take the time to enjoy this slide presentation from a 100% Volunteer Fire Station serving you for over 100 years.  Thank you  For your support </vt:lpstr>
      <vt:lpstr>1890  Fire protection for the Town of Brunswick gets its first mention. Several water companies are formed in the community, one of which has, as one of its stated purposed, also for fire protection. </vt:lpstr>
      <vt:lpstr>PowerPoint Presentation</vt:lpstr>
      <vt:lpstr>One of the First Wheel Houses for Brunswick 1895 The Reel house was at the bottom of 1st Ave on the south side of Potomac Street.</vt:lpstr>
      <vt:lpstr>1897</vt:lpstr>
      <vt:lpstr>One of the first hose reel for Brunswick</vt:lpstr>
      <vt:lpstr>Restored Hose Reel that served Brunswick until motorized engines came to Brunswick Restored By Clarence Webber a member of the Company</vt:lpstr>
      <vt:lpstr>1900 Application for Membership</vt:lpstr>
      <vt:lpstr>Democratic Advocate., Westminster Maryland May 29, 1908</vt:lpstr>
      <vt:lpstr>May 10th 1910</vt:lpstr>
      <vt:lpstr>Edward C Shafer Past President of the BVFD 1910 and Mayor of Brunswick</vt:lpstr>
      <vt:lpstr>The first official Fire House of Brunswick built on the lot across from the Imperial Theater used between 1909 and 1928. A new building built later on this site.  (Oct 7 1948) </vt:lpstr>
      <vt:lpstr>July 20th 1910</vt:lpstr>
      <vt:lpstr>July 20th 1910 First large Fire to use Hose reels</vt:lpstr>
      <vt:lpstr>September 18, 1912</vt:lpstr>
      <vt:lpstr>Westminster Maryland 12 June 1914</vt:lpstr>
      <vt:lpstr>Officers Of Brunswick Volunteer Fire Company 2 June 1917 President   Harry Chew Vice President Hiram N Werntz Secretary  J.R.Mathias O.P. Karns Treasurer Chief  Ollie O. Baer,  Trustees  Samuel T Hogan, Francis P.G Hill, Wm. Schnauffer, Stanley Virts, and Wilbur Sigafoose</vt:lpstr>
      <vt:lpstr>29th June 1917</vt:lpstr>
      <vt:lpstr>1921</vt:lpstr>
      <vt:lpstr>The first motorized fire truck for Brunswick note the hard rubber tires</vt:lpstr>
      <vt:lpstr>The First motorized Fire Truck For Brunswick Sitting in front of the Peoples Nation Bank of Brunswick. On West Potomac Street.</vt:lpstr>
      <vt:lpstr>This is the first offical Fire House of Brunswick used between 1909 and 1928. A new building was built on this site much later (Oct 7 1948) at West Potomac Street</vt:lpstr>
      <vt:lpstr>26 July 1917</vt:lpstr>
      <vt:lpstr>The Democratic Advocate., October 17, 1922</vt:lpstr>
      <vt:lpstr>The first motorized fire engine for Brunswick</vt:lpstr>
      <vt:lpstr>Officers for Company 5 date is about 1923</vt:lpstr>
      <vt:lpstr>Officers for about 1923</vt:lpstr>
      <vt:lpstr>Feb 1928</vt:lpstr>
      <vt:lpstr>Brunswick New Model AA Ford Pumper, the second motorized pumper</vt:lpstr>
      <vt:lpstr>April 30, 1930 Brunswick purchase of a new Fire truck from Rosemont Motors in Brunswick Model HT Howe-Ford AA with a Chemical pumping. </vt:lpstr>
      <vt:lpstr>1930 Membership Certification</vt:lpstr>
      <vt:lpstr>1930’s Honorary Membership Certificate</vt:lpstr>
      <vt:lpstr>1930 Chevrolet Pickup believed to be used as a rescue pickup</vt:lpstr>
      <vt:lpstr>Brunswick Volunteer Fire Company Membership List for 1930</vt:lpstr>
      <vt:lpstr>6 July1932</vt:lpstr>
      <vt:lpstr>Ladies Auxiliary 6 July1932 becomes a member of the Maryland State Ladies Auxiliary.</vt:lpstr>
      <vt:lpstr>1932</vt:lpstr>
      <vt:lpstr>9 May 1934</vt:lpstr>
      <vt:lpstr>December 3, 1935</vt:lpstr>
      <vt:lpstr>1936</vt:lpstr>
      <vt:lpstr>Engineers or Drivers for the Company </vt:lpstr>
      <vt:lpstr>15th/16th July 1937 Frederick County Fireman’s Convention is at Brunswick</vt:lpstr>
      <vt:lpstr>H.E. Harvey(Sonny) Cannon Before the New Fire Hall was Built</vt:lpstr>
      <vt:lpstr>June 1939</vt:lpstr>
      <vt:lpstr>1938 Ford Howe pumper</vt:lpstr>
      <vt:lpstr>1940</vt:lpstr>
      <vt:lpstr>PowerPoint Presentation</vt:lpstr>
      <vt:lpstr>In the years of WW11 women did a lot of men’s jobs</vt:lpstr>
      <vt:lpstr>1945</vt:lpstr>
      <vt:lpstr>Stanley T Virts Past President 1945</vt:lpstr>
      <vt:lpstr>1945 John Howard the first black firefighter for BVFD</vt:lpstr>
      <vt:lpstr>1946</vt:lpstr>
      <vt:lpstr>Banquet about 1946</vt:lpstr>
      <vt:lpstr>Jan 25 1946</vt:lpstr>
      <vt:lpstr>Officers for 1947/48</vt:lpstr>
      <vt:lpstr>Glenn I Cooper Past Vice President of the Brunswick Vol Fire Company 1947/48</vt:lpstr>
      <vt:lpstr>Nov 20, 1947</vt:lpstr>
      <vt:lpstr>1948/49</vt:lpstr>
      <vt:lpstr>October 7, 1948</vt:lpstr>
      <vt:lpstr>Dec 30th 1948 Deed to Potomac Street Property From Lee Horine, cost of property was 10.00</vt:lpstr>
      <vt:lpstr>Officers for 1949/50</vt:lpstr>
      <vt:lpstr>April 1949</vt:lpstr>
      <vt:lpstr>New Fire House on West Potomac Street 1949</vt:lpstr>
      <vt:lpstr>1950</vt:lpstr>
      <vt:lpstr>Walter S Rice, Jim Welty, Moonie Forest, Donald Smith, Phillco Phillips, two unknown, and Sonny Cannon</vt:lpstr>
      <vt:lpstr>1951</vt:lpstr>
      <vt:lpstr>1952/1953</vt:lpstr>
      <vt:lpstr>1953 American LaFrance</vt:lpstr>
      <vt:lpstr>Mrs. Robinson, Mayor Cummings, And Sonny  </vt:lpstr>
      <vt:lpstr>Walter Rice &amp; Pete Virts showing off new Fire Truck</vt:lpstr>
      <vt:lpstr>November 3, 1954</vt:lpstr>
      <vt:lpstr>Charlie Smith,Sonny, Mayor Cummings, Ed Shipley as Santa, Walter about 1955 ?</vt:lpstr>
      <vt:lpstr>1955</vt:lpstr>
      <vt:lpstr>1956</vt:lpstr>
      <vt:lpstr>February 6, 1957</vt:lpstr>
      <vt:lpstr>Brunswick’s New 1956 Fire Truck Put in service Feb 6th 1957</vt:lpstr>
      <vt:lpstr> Member on the way to Ocean City convention showing off new Chevy Fire Truck. 1957</vt:lpstr>
      <vt:lpstr>May 1958</vt:lpstr>
      <vt:lpstr>May 20th 1958 tail section of Capital Airline mid air collision</vt:lpstr>
      <vt:lpstr>Nose section of the Capital Airliner</vt:lpstr>
      <vt:lpstr>Officers 1958</vt:lpstr>
      <vt:lpstr>1958 Election of Officers </vt:lpstr>
      <vt:lpstr>About 1958</vt:lpstr>
      <vt:lpstr>1959</vt:lpstr>
      <vt:lpstr>Officers 1960</vt:lpstr>
      <vt:lpstr>1960</vt:lpstr>
      <vt:lpstr>1960</vt:lpstr>
      <vt:lpstr>1961</vt:lpstr>
      <vt:lpstr>Officers 1962</vt:lpstr>
      <vt:lpstr>1962</vt:lpstr>
      <vt:lpstr>1963</vt:lpstr>
      <vt:lpstr>1963</vt:lpstr>
      <vt:lpstr>Passed President Harwood Watson</vt:lpstr>
      <vt:lpstr>1964</vt:lpstr>
      <vt:lpstr>J P Karns 24th July 1963</vt:lpstr>
      <vt:lpstr>July 24 1963 Fire guts J P Karns lumber Company</vt:lpstr>
      <vt:lpstr>1965</vt:lpstr>
      <vt:lpstr>Officers 1965</vt:lpstr>
      <vt:lpstr>1965</vt:lpstr>
      <vt:lpstr> Harvey Snoots Past Mascot  for many years</vt:lpstr>
      <vt:lpstr>Officers For1966</vt:lpstr>
      <vt:lpstr>James M Dixon Past President 1966</vt:lpstr>
      <vt:lpstr>Walter Sylvester Rice, Died  26 May 1966</vt:lpstr>
      <vt:lpstr>26 May1966 Walter S Rice Passes away</vt:lpstr>
      <vt:lpstr>1967</vt:lpstr>
      <vt:lpstr>Harry E Nicholson Sr. Past President</vt:lpstr>
      <vt:lpstr>1968</vt:lpstr>
      <vt:lpstr>Officers 1969</vt:lpstr>
      <vt:lpstr>1969</vt:lpstr>
      <vt:lpstr>1970 Officers</vt:lpstr>
      <vt:lpstr>Officers 1971</vt:lpstr>
      <vt:lpstr>Samuel Steven Kidwiler</vt:lpstr>
      <vt:lpstr>1972 Officers</vt:lpstr>
      <vt:lpstr>1972</vt:lpstr>
      <vt:lpstr>Old Brunswick Mill</vt:lpstr>
      <vt:lpstr>1973</vt:lpstr>
      <vt:lpstr>1974 Officers</vt:lpstr>
      <vt:lpstr>1974</vt:lpstr>
      <vt:lpstr>1973 GMC Pumper with Oren Pump</vt:lpstr>
      <vt:lpstr>1973 Chev Squad 5 Van</vt:lpstr>
      <vt:lpstr>1973 GMC Pumper with a Oren Pump</vt:lpstr>
      <vt:lpstr>BVFD Squad 5</vt:lpstr>
      <vt:lpstr>Officers 1977</vt:lpstr>
      <vt:lpstr>H.E.Sonny Cannon’s Retirement Party after 37 years as Chief 5</vt:lpstr>
      <vt:lpstr>1977</vt:lpstr>
      <vt:lpstr>1978</vt:lpstr>
      <vt:lpstr>Brush 55 4x4 Jeep</vt:lpstr>
      <vt:lpstr>1978 Officers</vt:lpstr>
      <vt:lpstr>Acquired 1978</vt:lpstr>
      <vt:lpstr>1978 Chief 5 Russell Eury</vt:lpstr>
      <vt:lpstr>1979 Officers</vt:lpstr>
      <vt:lpstr>February 16th 1979</vt:lpstr>
      <vt:lpstr>1979</vt:lpstr>
      <vt:lpstr>February 16th 1979</vt:lpstr>
      <vt:lpstr>1980 Officers</vt:lpstr>
      <vt:lpstr>Company 5 First Patch</vt:lpstr>
      <vt:lpstr>Nov 1980</vt:lpstr>
      <vt:lpstr>Brunswick’s YMCA</vt:lpstr>
      <vt:lpstr>The Night of the Fire</vt:lpstr>
      <vt:lpstr>The Day After the Fire</vt:lpstr>
      <vt:lpstr>August 6th 1980</vt:lpstr>
      <vt:lpstr>1981</vt:lpstr>
      <vt:lpstr>1980 Ford Class “A”</vt:lpstr>
      <vt:lpstr>1982 Officers</vt:lpstr>
      <vt:lpstr>1982</vt:lpstr>
      <vt:lpstr>1960 Pirsch 100 foot arial Ladder. Company 5’s First Ladder</vt:lpstr>
      <vt:lpstr>Picture taken about 1982</vt:lpstr>
      <vt:lpstr>1983 Line Officers</vt:lpstr>
      <vt:lpstr>19th Dec 1982</vt:lpstr>
      <vt:lpstr>Funeral of Dave Taulton1982</vt:lpstr>
      <vt:lpstr>1983 Officers</vt:lpstr>
      <vt:lpstr>1983 the Fire Company Cadets is formed</vt:lpstr>
      <vt:lpstr>1984 Officers</vt:lpstr>
      <vt:lpstr>1984</vt:lpstr>
      <vt:lpstr>1984 International Tanker</vt:lpstr>
      <vt:lpstr>1985 </vt:lpstr>
      <vt:lpstr>1986</vt:lpstr>
      <vt:lpstr>Charles Smith Past President 1986</vt:lpstr>
      <vt:lpstr>Oct 13th 1987</vt:lpstr>
      <vt:lpstr>1987</vt:lpstr>
      <vt:lpstr>1988 Officers</vt:lpstr>
      <vt:lpstr>1988 Top Man Hours</vt:lpstr>
      <vt:lpstr>William Bill Sauser Past Chief</vt:lpstr>
      <vt:lpstr>1988</vt:lpstr>
      <vt:lpstr>1988 Clinton “Bud” Harrison Life Member passed away this year.</vt:lpstr>
      <vt:lpstr>PowerPoint Presentation</vt:lpstr>
      <vt:lpstr>1971 Seagrave Ladder</vt:lpstr>
      <vt:lpstr>1989</vt:lpstr>
      <vt:lpstr>1989 Pierce Dash Pumper</vt:lpstr>
      <vt:lpstr>Roy Lipscomb Chief 5, 1989</vt:lpstr>
      <vt:lpstr>1989</vt:lpstr>
      <vt:lpstr>1990</vt:lpstr>
      <vt:lpstr>1990 Officers</vt:lpstr>
      <vt:lpstr>1978 Pierce Dodge Brush 55</vt:lpstr>
      <vt:lpstr>1991 Officers</vt:lpstr>
      <vt:lpstr>Robert Foreback President 1991</vt:lpstr>
      <vt:lpstr>1994</vt:lpstr>
      <vt:lpstr>  Crab House Fire 1994</vt:lpstr>
      <vt:lpstr>1995</vt:lpstr>
      <vt:lpstr>Charles Leopole President 1995</vt:lpstr>
      <vt:lpstr>This Year 1995 we placed in service a 1995 Seagrave 105 foot Arial Ladder Truck</vt:lpstr>
      <vt:lpstr>October 24. 1996</vt:lpstr>
      <vt:lpstr>1998 Officers</vt:lpstr>
      <vt:lpstr>1999</vt:lpstr>
      <vt:lpstr>1999 Ford Chiefs Car</vt:lpstr>
      <vt:lpstr>2000 Officers</vt:lpstr>
      <vt:lpstr>2001 Officers</vt:lpstr>
      <vt:lpstr>2002</vt:lpstr>
      <vt:lpstr>George R Clary President 2002</vt:lpstr>
      <vt:lpstr>Members in their new Class A uniforms 2002</vt:lpstr>
      <vt:lpstr>BVFD members with their new class a uniforms</vt:lpstr>
      <vt:lpstr>2003</vt:lpstr>
      <vt:lpstr>2004 Officers</vt:lpstr>
      <vt:lpstr>2004</vt:lpstr>
      <vt:lpstr>1922 LaFrance</vt:lpstr>
      <vt:lpstr>1922 LaFrance on its way home Hot Dog Driving and Wade riding</vt:lpstr>
      <vt:lpstr>2005 Officers</vt:lpstr>
      <vt:lpstr>Sept 26th 2005</vt:lpstr>
      <vt:lpstr>Born May 14 1942  Died Sept 26 2005</vt:lpstr>
      <vt:lpstr>PowerPoint Presentation</vt:lpstr>
      <vt:lpstr>2006</vt:lpstr>
      <vt:lpstr>2007</vt:lpstr>
      <vt:lpstr>August 2007</vt:lpstr>
      <vt:lpstr>Past President Carroll A Tony Webber</vt:lpstr>
      <vt:lpstr>2007, We Placed in service a 2007 Pierce Rescue Engine</vt:lpstr>
      <vt:lpstr>2008</vt:lpstr>
      <vt:lpstr>Gary Webb Bennett, A Life member with over 50      years of Volunteer service passed away this year. 2008</vt:lpstr>
      <vt:lpstr>2009</vt:lpstr>
      <vt:lpstr>After a hard day of training at the training center about 2009</vt:lpstr>
      <vt:lpstr>2010</vt:lpstr>
      <vt:lpstr>Top Man Hours for 2010</vt:lpstr>
      <vt:lpstr>2010</vt:lpstr>
      <vt:lpstr>2010 Annual Banquet</vt:lpstr>
      <vt:lpstr>8th June 2010</vt:lpstr>
      <vt:lpstr>June 2010</vt:lpstr>
      <vt:lpstr>August 2nd 2010</vt:lpstr>
      <vt:lpstr>Placed in service Aug 2nd 2010</vt:lpstr>
      <vt:lpstr> July 2010</vt:lpstr>
      <vt:lpstr>Sept 2010</vt:lpstr>
      <vt:lpstr>2010 Fire Prevention at the Brunswick elementary School</vt:lpstr>
      <vt:lpstr>Officers of 2011</vt:lpstr>
      <vt:lpstr>This will be our 8th year for the Sportsman Calendar</vt:lpstr>
      <vt:lpstr>Todd Webber’s Life Saving Action 9 Jan 2011</vt:lpstr>
      <vt:lpstr>Life Saving Action by Member Todd Webber 9th January 2011</vt:lpstr>
      <vt:lpstr>      Ground Breaking, 5 April 2011  for the Brunswick Vol Fire Co. New building</vt:lpstr>
      <vt:lpstr>Ground Breaking 5 April 2011</vt:lpstr>
      <vt:lpstr>2011 </vt:lpstr>
      <vt:lpstr>Officers for 2012</vt:lpstr>
      <vt:lpstr>Ronald West Lowe Died  05/25/2012</vt:lpstr>
      <vt:lpstr>Ronald West Lowe  10-04-1943 - 05-24-2012</vt:lpstr>
      <vt:lpstr>Officers for 2013</vt:lpstr>
      <vt:lpstr>Officers for 2014</vt:lpstr>
      <vt:lpstr>2014 Banquet Jr. Members</vt:lpstr>
      <vt:lpstr>Life Member Donald C Smith Jan 5, 1927– June 4,2014 Over 70 years service</vt:lpstr>
      <vt:lpstr>Officers for 2015</vt:lpstr>
      <vt:lpstr>Officers For 2016</vt:lpstr>
      <vt:lpstr>2016 Top Responders</vt:lpstr>
      <vt:lpstr>2016 Top Man Hours</vt:lpstr>
      <vt:lpstr>2016</vt:lpstr>
      <vt:lpstr>This will be our 12th year for the Sportsman Calendar</vt:lpstr>
      <vt:lpstr>14 Sept 2016  Dixie Lee Lipscomb born 23 July 1954 Brunswick. Died 14 Sept 2016 Brunswick by her side was family members and friends.  Dixie a Life member of the BVFD worked very hard along side her loving husband Chief 5 Roy Lipscomb, and other members for many years to serve the BVFD and Community. Dixie will be missed by her family and all who knew her.</vt:lpstr>
      <vt:lpstr>2016</vt:lpstr>
      <vt:lpstr>26 July 2016 Near Fatal Fire</vt:lpstr>
      <vt:lpstr>PowerPoint Presentation</vt:lpstr>
      <vt:lpstr>BVFD Places in service a new 2016 Dodge 4X4 2500 Pickup Utility </vt:lpstr>
      <vt:lpstr>2017</vt:lpstr>
      <vt:lpstr>Officers 2017</vt:lpstr>
      <vt:lpstr>2017 President of BVFD</vt:lpstr>
      <vt:lpstr>Officers for 2017</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History of the Brunswick Volunteer Fire Company</dc:title>
  <dc:creator>Ccity</dc:creator>
  <cp:lastModifiedBy>Dixon, Jim</cp:lastModifiedBy>
  <cp:revision>567</cp:revision>
  <dcterms:created xsi:type="dcterms:W3CDTF">2010-09-19T15:51:41Z</dcterms:created>
  <dcterms:modified xsi:type="dcterms:W3CDTF">2017-05-08T16:54:38Z</dcterms:modified>
</cp:coreProperties>
</file>